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58" r:id="rId4"/>
    <p:sldId id="259" r:id="rId5"/>
    <p:sldId id="264" r:id="rId6"/>
    <p:sldId id="275" r:id="rId7"/>
    <p:sldId id="262" r:id="rId8"/>
    <p:sldId id="263" r:id="rId9"/>
    <p:sldId id="261" r:id="rId10"/>
    <p:sldId id="273" r:id="rId11"/>
    <p:sldId id="281" r:id="rId12"/>
    <p:sldId id="313" r:id="rId13"/>
    <p:sldId id="282" r:id="rId14"/>
    <p:sldId id="312" r:id="rId15"/>
    <p:sldId id="314" r:id="rId16"/>
    <p:sldId id="315" r:id="rId17"/>
    <p:sldId id="316" r:id="rId18"/>
    <p:sldId id="299" r:id="rId19"/>
    <p:sldId id="301" r:id="rId20"/>
    <p:sldId id="302" r:id="rId21"/>
    <p:sldId id="305" r:id="rId22"/>
    <p:sldId id="308" r:id="rId23"/>
    <p:sldId id="309" r:id="rId24"/>
    <p:sldId id="266" r:id="rId25"/>
    <p:sldId id="272" r:id="rId26"/>
    <p:sldId id="277" r:id="rId27"/>
    <p:sldId id="304" r:id="rId28"/>
    <p:sldId id="307" r:id="rId29"/>
    <p:sldId id="317" r:id="rId30"/>
    <p:sldId id="279" r:id="rId31"/>
    <p:sldId id="294" r:id="rId32"/>
    <p:sldId id="267" r:id="rId33"/>
    <p:sldId id="269" r:id="rId34"/>
    <p:sldId id="271" r:id="rId35"/>
    <p:sldId id="293" r:id="rId36"/>
    <p:sldId id="276" r:id="rId37"/>
    <p:sldId id="296" r:id="rId38"/>
    <p:sldId id="297" r:id="rId39"/>
    <p:sldId id="287" r:id="rId40"/>
    <p:sldId id="292" r:id="rId41"/>
    <p:sldId id="310" r:id="rId42"/>
    <p:sldId id="311" r:id="rId4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a:srgbClr val="FFCC66"/>
    <a:srgbClr val="3366FF"/>
    <a:srgbClr val="FF3300"/>
    <a:srgbClr val="6600CC"/>
    <a:srgbClr val="0033CC"/>
    <a:srgbClr val="C0C0C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10" autoAdjust="0"/>
    <p:restoredTop sz="94660"/>
  </p:normalViewPr>
  <p:slideViewPr>
    <p:cSldViewPr>
      <p:cViewPr varScale="1">
        <p:scale>
          <a:sx n="63" d="100"/>
          <a:sy n="63" d="100"/>
        </p:scale>
        <p:origin x="1416"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D0C740-F80C-404E-99E2-BB2595B385D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98BCD6-B5D2-4E5F-BEBC-DC23CBFF879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1FE021-D560-4FFD-A98F-486C6B9ADF5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B7606D-08D6-40E7-94F3-74C32421E05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reserve="1">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quarter" idx="1"/>
          </p:nvPr>
        </p:nvSpPr>
        <p:spPr>
          <a:xfrm>
            <a:off x="457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57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half" idx="3"/>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65D3604E-CD7A-4232-B742-E0E426D610B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FCD73E-BC69-4F44-B38B-12AB5EDB17B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8229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 y="3938588"/>
            <a:ext cx="8229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4EAC602-7529-4AE1-AE48-BA0800CF7EC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DF775C8-2012-43F3-A87C-E35E8452D77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20249216-7FE7-4A1F-BC92-FBD254D537B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F8E7A0-8F02-48CB-9C9C-CA4F3C01789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7D38A3-C522-4D34-A101-0A6B27267D4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2185EB-AFD2-48CC-8272-13F23E1B878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D79D31-1CD7-4F2C-9E62-CE5D7825D4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F2B310-E765-46B0-8495-1E9D587F994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594EC24-1057-4847-ABDA-053B424CF9C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693EA16-108C-456C-9F04-B4FA0C438CC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61841E-61DD-431B-868A-3761415D1B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47CB07-09BB-495C-A2CF-59EB3353562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0"/>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58D8D53-DDD9-4C8C-8E42-D582D74028C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en.wikipedia.org/wiki/Rimfire" TargetMode="External"/><Relationship Id="rId3" Type="http://schemas.openxmlformats.org/officeDocument/2006/relationships/hyperlink" Target="http://en.wikipedia.org/wiki/Bullet" TargetMode="External"/><Relationship Id="rId7" Type="http://schemas.openxmlformats.org/officeDocument/2006/relationships/hyperlink" Target="http://en.wikipedia.org/wiki/Centerfire_ammunition" TargetMode="External"/><Relationship Id="rId2" Type="http://schemas.openxmlformats.org/officeDocument/2006/relationships/image" Target="../media/image14.jpeg"/><Relationship Id="rId1" Type="http://schemas.openxmlformats.org/officeDocument/2006/relationships/slideLayout" Target="../slideLayouts/slideLayout16.xml"/><Relationship Id="rId6" Type="http://schemas.openxmlformats.org/officeDocument/2006/relationships/hyperlink" Target="http://en.wikipedia.org/wiki/Firearm" TargetMode="External"/><Relationship Id="rId5" Type="http://schemas.openxmlformats.org/officeDocument/2006/relationships/hyperlink" Target="http://en.wikipedia.org/wiki/Percussion_cap" TargetMode="External"/><Relationship Id="rId10" Type="http://schemas.openxmlformats.org/officeDocument/2006/relationships/image" Target="../media/image19.jpeg"/><Relationship Id="rId4" Type="http://schemas.openxmlformats.org/officeDocument/2006/relationships/hyperlink" Target="http://en.wikipedia.org/wiki/Gunpowder" TargetMode="External"/><Relationship Id="rId9" Type="http://schemas.openxmlformats.org/officeDocument/2006/relationships/hyperlink" Target="http://en.wikipedia.org/wiki/Image:.303ammunition.jpeg"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en.wikipedia.org/wiki/Image:.303ammunition.jpeg" TargetMode="External"/><Relationship Id="rId3" Type="http://schemas.openxmlformats.org/officeDocument/2006/relationships/image" Target="../media/image20.jpeg"/><Relationship Id="rId7" Type="http://schemas.openxmlformats.org/officeDocument/2006/relationships/hyperlink" Target="http://en.wikipedia.org/wiki/Primer" TargetMode="External"/><Relationship Id="rId2" Type="http://schemas.openxmlformats.org/officeDocument/2006/relationships/hyperlink" Target="http://en.wikipedia.org/wiki/Image:357_Magnum.jpg" TargetMode="External"/><Relationship Id="rId1" Type="http://schemas.openxmlformats.org/officeDocument/2006/relationships/slideLayout" Target="../slideLayouts/slideLayout17.xml"/><Relationship Id="rId6" Type="http://schemas.openxmlformats.org/officeDocument/2006/relationships/hyperlink" Target="http://en.wikipedia.org/wiki/Gunpowder" TargetMode="External"/><Relationship Id="rId5" Type="http://schemas.openxmlformats.org/officeDocument/2006/relationships/image" Target="../media/image21.png"/><Relationship Id="rId4" Type="http://schemas.openxmlformats.org/officeDocument/2006/relationships/hyperlink" Target="http://en.wikipedia.org/wiki/Image:Bullet.svg" TargetMode="External"/><Relationship Id="rId9" Type="http://schemas.openxmlformats.org/officeDocument/2006/relationships/image" Target="../media/image22.jpeg"/></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en.wikipedia.org/wiki/Depleted_uranium" TargetMode="External"/><Relationship Id="rId3" Type="http://schemas.openxmlformats.org/officeDocument/2006/relationships/hyperlink" Target="http://en.wikipedia.org/wiki/Copper" TargetMode="External"/><Relationship Id="rId7" Type="http://schemas.openxmlformats.org/officeDocument/2006/relationships/hyperlink" Target="http://en.wikipedia.org/wiki/Tungsten_carbide" TargetMode="External"/><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hyperlink" Target="http://en.wikipedia.org/wiki/Tungsten" TargetMode="External"/><Relationship Id="rId5" Type="http://schemas.openxmlformats.org/officeDocument/2006/relationships/hyperlink" Target="http://en.wikipedia.org/wiki/Armor_piercing_bullet" TargetMode="External"/><Relationship Id="rId4" Type="http://schemas.openxmlformats.org/officeDocument/2006/relationships/hyperlink" Target="http://en.wikipedia.org/wiki/Steel"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4.jpeg"/><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hyperlink" Target="http://en.wikipedia.org/wiki/Chromium" TargetMode="External"/><Relationship Id="rId5" Type="http://schemas.openxmlformats.org/officeDocument/2006/relationships/hyperlink" Target="http://en.wikipedia.org/wiki/Magnesium" TargetMode="External"/><Relationship Id="rId4" Type="http://schemas.openxmlformats.org/officeDocument/2006/relationships/hyperlink" Target="http://en.wikipedia.org/wiki/Tracer_ammunition"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en.wikipedia.org/w/index.php?title=Frangible&amp;action=edit" TargetMode="External"/><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en.wikipedia.org/wiki/Chamber_(weaponry)" TargetMode="External"/><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hyperlink" Target="http://en.wikipedia.org/wiki/Barrel_(firearms)" TargetMode="External"/><Relationship Id="rId5" Type="http://schemas.openxmlformats.org/officeDocument/2006/relationships/hyperlink" Target="http://en.wikipedia.org/wiki/Gunpowder" TargetMode="External"/><Relationship Id="rId4" Type="http://schemas.openxmlformats.org/officeDocument/2006/relationships/hyperlink" Target="http://en.wikipedia.org/wiki/Firing_pin"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953000" y="0"/>
            <a:ext cx="3886200" cy="1828800"/>
          </a:xfrm>
        </p:spPr>
        <p:txBody>
          <a:bodyPr/>
          <a:lstStyle/>
          <a:p>
            <a:pPr eaLnBrk="1" hangingPunct="1"/>
            <a:r>
              <a:rPr lang="en-US" b="1" u="sng">
                <a:solidFill>
                  <a:srgbClr val="6600CC"/>
                </a:solidFill>
              </a:rPr>
              <a:t>FORENSIC </a:t>
            </a:r>
            <a:br>
              <a:rPr lang="en-US" b="1" u="sng">
                <a:solidFill>
                  <a:srgbClr val="6600CC"/>
                </a:solidFill>
              </a:rPr>
            </a:br>
            <a:r>
              <a:rPr lang="en-US" b="1" u="sng">
                <a:solidFill>
                  <a:srgbClr val="6600CC"/>
                </a:solidFill>
              </a:rPr>
              <a:t>BALLISTICS</a:t>
            </a:r>
          </a:p>
        </p:txBody>
      </p:sp>
      <p:sp>
        <p:nvSpPr>
          <p:cNvPr id="2051" name="Rectangle 3"/>
          <p:cNvSpPr>
            <a:spLocks noGrp="1" noChangeArrowheads="1"/>
          </p:cNvSpPr>
          <p:nvPr>
            <p:ph type="subTitle" idx="1"/>
          </p:nvPr>
        </p:nvSpPr>
        <p:spPr>
          <a:xfrm>
            <a:off x="0" y="5486400"/>
            <a:ext cx="9144000" cy="990600"/>
          </a:xfrm>
        </p:spPr>
        <p:txBody>
          <a:bodyPr/>
          <a:lstStyle/>
          <a:p>
            <a:pPr eaLnBrk="1" hangingPunct="1">
              <a:lnSpc>
                <a:spcPct val="80000"/>
              </a:lnSpc>
            </a:pPr>
            <a:r>
              <a:rPr lang="en-US" sz="2400" b="1" i="1" u="sng" dirty="0">
                <a:solidFill>
                  <a:srgbClr val="6600CC"/>
                </a:solidFill>
                <a:latin typeface="Times New Roman" pitchFamily="18" charset="0"/>
              </a:rPr>
              <a:t>DR. </a:t>
            </a:r>
            <a:r>
              <a:rPr lang="en-US" sz="2400" b="1" i="1" u="sng">
                <a:solidFill>
                  <a:srgbClr val="6600CC"/>
                </a:solidFill>
                <a:latin typeface="Times New Roman" pitchFamily="18" charset="0"/>
              </a:rPr>
              <a:t>SALINI CHANDRAN</a:t>
            </a:r>
            <a:br>
              <a:rPr lang="en-US" sz="2400" b="1" i="1" u="sng" dirty="0">
                <a:solidFill>
                  <a:srgbClr val="6600CC"/>
                </a:solidFill>
                <a:latin typeface="Times New Roman" pitchFamily="18" charset="0"/>
              </a:rPr>
            </a:br>
            <a:r>
              <a:rPr lang="en-US" sz="2400" b="1" i="1" u="sng" dirty="0">
                <a:solidFill>
                  <a:srgbClr val="6600CC"/>
                </a:solidFill>
                <a:latin typeface="Times New Roman" pitchFamily="18" charset="0"/>
              </a:rPr>
              <a:t>HOD; DEPT: OF FORENSIC MEDICINE &amp; TOXICOLOGY</a:t>
            </a:r>
            <a:br>
              <a:rPr lang="en-US" sz="1600" u="sng" dirty="0">
                <a:solidFill>
                  <a:srgbClr val="6600CC"/>
                </a:solidFill>
                <a:latin typeface="Times New Roman" pitchFamily="18" charset="0"/>
              </a:rPr>
            </a:br>
            <a:endParaRPr lang="en-US" sz="1600" u="sng" dirty="0">
              <a:solidFill>
                <a:srgbClr val="6600CC"/>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anim calcmode="lin" valueType="num">
                                      <p:cBhvr>
                                        <p:cTn id="8" dur="500" fill="hold"/>
                                        <p:tgtEl>
                                          <p:spTgt spid="2050"/>
                                        </p:tgtEl>
                                        <p:attrNameLst>
                                          <p:attrName>ppt_w</p:attrName>
                                        </p:attrNameLst>
                                      </p:cBhvr>
                                      <p:tavLst>
                                        <p:tav tm="0" fmla="#ppt_w*sin(2.5*pi*$)">
                                          <p:val>
                                            <p:fltVal val="0"/>
                                          </p:val>
                                        </p:tav>
                                        <p:tav tm="100000">
                                          <p:val>
                                            <p:fltVal val="1"/>
                                          </p:val>
                                        </p:tav>
                                      </p:tavLst>
                                    </p:anim>
                                    <p:anim calcmode="lin" valueType="num">
                                      <p:cBhvr>
                                        <p:cTn id="9" dur="500" fill="hold"/>
                                        <p:tgtEl>
                                          <p:spTgt spid="2050"/>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1400"/>
                            </p:stCondLst>
                            <p:childTnLst>
                              <p:par>
                                <p:cTn id="11" presetID="7" presetClass="entr" presetSubtype="4" fill="hold" grpId="0" nodeType="afterEffect">
                                  <p:stCondLst>
                                    <p:cond delay="0"/>
                                  </p:stCondLst>
                                  <p:childTnLst>
                                    <p:set>
                                      <p:cBhvr>
                                        <p:cTn id="12" dur="1" fill="hold">
                                          <p:stCondLst>
                                            <p:cond delay="0"/>
                                          </p:stCondLst>
                                        </p:cTn>
                                        <p:tgtEl>
                                          <p:spTgt spid="2051">
                                            <p:txEl>
                                              <p:pRg st="0" end="0"/>
                                            </p:txEl>
                                          </p:spTgt>
                                        </p:tgtEl>
                                        <p:attrNameLst>
                                          <p:attrName>style.visibility</p:attrName>
                                        </p:attrNameLst>
                                      </p:cBhvr>
                                      <p:to>
                                        <p:strVal val="visible"/>
                                      </p:to>
                                    </p:set>
                                    <p:anim calcmode="lin" valueType="num">
                                      <p:cBhvr additive="base">
                                        <p:cTn id="13"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304800" y="1600200"/>
            <a:ext cx="8382000" cy="4800600"/>
          </a:xfrm>
          <a:ln>
            <a:solidFill>
              <a:schemeClr val="bg1"/>
            </a:solidFill>
          </a:ln>
        </p:spPr>
        <p:txBody>
          <a:bodyPr/>
          <a:lstStyle/>
          <a:p>
            <a:pPr eaLnBrk="1" hangingPunct="1"/>
            <a:endParaRPr lang="en-US"/>
          </a:p>
        </p:txBody>
      </p:sp>
      <p:pic>
        <p:nvPicPr>
          <p:cNvPr id="11267" name="Picture 5" descr="[semiauto.gif]"/>
          <p:cNvPicPr>
            <a:picLocks noChangeAspect="1" noChangeArrowheads="1"/>
          </p:cNvPicPr>
          <p:nvPr/>
        </p:nvPicPr>
        <p:blipFill>
          <a:blip r:embed="rId3"/>
          <a:srcRect/>
          <a:stretch>
            <a:fillRect/>
          </a:stretch>
        </p:blipFill>
        <p:spPr bwMode="auto">
          <a:xfrm>
            <a:off x="0" y="533400"/>
            <a:ext cx="9144000" cy="5867400"/>
          </a:xfrm>
          <a:prstGeom prst="rect">
            <a:avLst/>
          </a:prstGeom>
          <a:noFill/>
          <a:ln w="9525">
            <a:solidFill>
              <a:schemeClr val="bg1"/>
            </a:solid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2290" name="Rectangle 10"/>
          <p:cNvSpPr>
            <a:spLocks noGrp="1" noChangeArrowheads="1"/>
          </p:cNvSpPr>
          <p:nvPr>
            <p:ph type="body" sz="half" idx="2"/>
          </p:nvPr>
        </p:nvSpPr>
        <p:spPr>
          <a:xfrm>
            <a:off x="0" y="2590800"/>
            <a:ext cx="8686800" cy="3535363"/>
          </a:xfrm>
        </p:spPr>
        <p:txBody>
          <a:bodyPr/>
          <a:lstStyle/>
          <a:p>
            <a:pPr eaLnBrk="1" hangingPunct="1">
              <a:lnSpc>
                <a:spcPct val="90000"/>
              </a:lnSpc>
            </a:pPr>
            <a:r>
              <a:rPr lang="en-US" sz="2800" b="1">
                <a:solidFill>
                  <a:srgbClr val="007200"/>
                </a:solidFill>
              </a:rPr>
              <a:t>Shotgun: </a:t>
            </a:r>
            <a:r>
              <a:rPr lang="en-US" sz="2800" b="1"/>
              <a:t>A gun with a smoothbore barrel and is fired from the shoulder using both hands</a:t>
            </a:r>
          </a:p>
          <a:p>
            <a:pPr eaLnBrk="1" hangingPunct="1">
              <a:lnSpc>
                <a:spcPct val="90000"/>
              </a:lnSpc>
            </a:pPr>
            <a:r>
              <a:rPr lang="en-US" sz="2800" b="1"/>
              <a:t>shoots cartridges that contain "shot" or small metal pellets (of lead or steel) as the projectiles </a:t>
            </a:r>
          </a:p>
          <a:p>
            <a:pPr eaLnBrk="1" hangingPunct="1">
              <a:lnSpc>
                <a:spcPct val="90000"/>
              </a:lnSpc>
            </a:pPr>
            <a:r>
              <a:rPr lang="en-US" sz="2800" b="1"/>
              <a:t>Shotguns have a much shorter range than most rifles or pistols</a:t>
            </a:r>
          </a:p>
          <a:p>
            <a:pPr eaLnBrk="1" hangingPunct="1">
              <a:lnSpc>
                <a:spcPct val="90000"/>
              </a:lnSpc>
            </a:pPr>
            <a:r>
              <a:rPr lang="en-US" sz="2800" b="1">
                <a:solidFill>
                  <a:schemeClr val="hlink"/>
                </a:solidFill>
              </a:rPr>
              <a:t>Double barrel:</a:t>
            </a:r>
            <a:r>
              <a:rPr lang="en-US" sz="2800" b="1"/>
              <a:t> Two barrels side by side or one on top of the other, usually on a shotgun.</a:t>
            </a:r>
          </a:p>
          <a:p>
            <a:pPr eaLnBrk="1" hangingPunct="1">
              <a:lnSpc>
                <a:spcPct val="90000"/>
              </a:lnSpc>
            </a:pPr>
            <a:endParaRPr lang="en-US" sz="2800" b="1"/>
          </a:p>
          <a:p>
            <a:pPr eaLnBrk="1" hangingPunct="1">
              <a:lnSpc>
                <a:spcPct val="90000"/>
              </a:lnSpc>
            </a:pPr>
            <a:endParaRPr lang="en-US" sz="2800"/>
          </a:p>
        </p:txBody>
      </p:sp>
      <p:pic>
        <p:nvPicPr>
          <p:cNvPr id="12291" name="Picture 7" descr="[shotgun.gif]"/>
          <p:cNvPicPr>
            <a:picLocks noChangeAspect="1" noChangeArrowheads="1"/>
          </p:cNvPicPr>
          <p:nvPr/>
        </p:nvPicPr>
        <p:blipFill>
          <a:blip r:embed="rId3"/>
          <a:srcRect/>
          <a:stretch>
            <a:fillRect/>
          </a:stretch>
        </p:blipFill>
        <p:spPr bwMode="auto">
          <a:xfrm>
            <a:off x="0" y="0"/>
            <a:ext cx="9144000" cy="25908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715962"/>
          </a:xfrm>
        </p:spPr>
        <p:txBody>
          <a:bodyPr/>
          <a:lstStyle/>
          <a:p>
            <a:pPr eaLnBrk="1" hangingPunct="1"/>
            <a:r>
              <a:rPr lang="en-US" sz="4000" b="1" u="sng">
                <a:solidFill>
                  <a:schemeClr val="bg1"/>
                </a:solidFill>
              </a:rPr>
              <a:t>SHOTGUN</a:t>
            </a:r>
          </a:p>
        </p:txBody>
      </p:sp>
      <p:sp>
        <p:nvSpPr>
          <p:cNvPr id="13315" name="Rectangle 3"/>
          <p:cNvSpPr>
            <a:spLocks noGrp="1" noChangeArrowheads="1"/>
          </p:cNvSpPr>
          <p:nvPr>
            <p:ph type="body" sz="half" idx="3"/>
          </p:nvPr>
        </p:nvSpPr>
        <p:spPr>
          <a:xfrm>
            <a:off x="4876800" y="1295400"/>
            <a:ext cx="4114800" cy="5562600"/>
          </a:xfrm>
        </p:spPr>
        <p:txBody>
          <a:bodyPr/>
          <a:lstStyle/>
          <a:p>
            <a:pPr eaLnBrk="1" hangingPunct="1">
              <a:lnSpc>
                <a:spcPct val="90000"/>
              </a:lnSpc>
            </a:pPr>
            <a:r>
              <a:rPr lang="en-US" sz="2400">
                <a:solidFill>
                  <a:schemeClr val="bg1"/>
                </a:solidFill>
                <a:latin typeface="Times New Roman" pitchFamily="18" charset="0"/>
              </a:rPr>
              <a:t>M May be single –barrelled ay be single –barrelled or double –barrelled </a:t>
            </a:r>
          </a:p>
          <a:p>
            <a:pPr eaLnBrk="1" hangingPunct="1">
              <a:lnSpc>
                <a:spcPct val="90000"/>
              </a:lnSpc>
            </a:pPr>
            <a:r>
              <a:rPr lang="en-US" sz="2400">
                <a:solidFill>
                  <a:schemeClr val="bg1"/>
                </a:solidFill>
                <a:latin typeface="Times New Roman" pitchFamily="18" charset="0"/>
              </a:rPr>
              <a:t>Shotguns have a similar external appearance to rifles, but differ in the lack of rifling inside the barrel, </a:t>
            </a:r>
          </a:p>
          <a:p>
            <a:pPr eaLnBrk="1" hangingPunct="1">
              <a:lnSpc>
                <a:spcPct val="90000"/>
              </a:lnSpc>
            </a:pPr>
            <a:r>
              <a:rPr lang="en-US" sz="2400">
                <a:latin typeface="Times New Roman" pitchFamily="18" charset="0"/>
              </a:rPr>
              <a:t>A shotgun </a:t>
            </a:r>
            <a:r>
              <a:rPr lang="en-US" sz="2400">
                <a:solidFill>
                  <a:schemeClr val="bg1"/>
                </a:solidFill>
                <a:latin typeface="Times New Roman" pitchFamily="18" charset="0"/>
              </a:rPr>
              <a:t>shell may contain one large projectile (called a slug), a few pellets of large shot, or many tiny pellets. </a:t>
            </a:r>
          </a:p>
          <a:p>
            <a:pPr eaLnBrk="1" hangingPunct="1">
              <a:lnSpc>
                <a:spcPct val="90000"/>
              </a:lnSpc>
            </a:pPr>
            <a:r>
              <a:rPr lang="en-US" sz="2400">
                <a:solidFill>
                  <a:schemeClr val="bg1"/>
                </a:solidFill>
                <a:latin typeface="Times New Roman" pitchFamily="18" charset="0"/>
              </a:rPr>
              <a:t>Barrel length-55-72 cm</a:t>
            </a:r>
          </a:p>
          <a:p>
            <a:pPr eaLnBrk="1" hangingPunct="1">
              <a:lnSpc>
                <a:spcPct val="90000"/>
              </a:lnSpc>
            </a:pPr>
            <a:r>
              <a:rPr lang="en-US" sz="2400">
                <a:solidFill>
                  <a:schemeClr val="bg1"/>
                </a:solidFill>
                <a:latin typeface="Times New Roman" pitchFamily="18" charset="0"/>
              </a:rPr>
              <a:t>Common gauges-12,16,20</a:t>
            </a:r>
          </a:p>
          <a:p>
            <a:pPr eaLnBrk="1" hangingPunct="1">
              <a:lnSpc>
                <a:spcPct val="90000"/>
              </a:lnSpc>
            </a:pPr>
            <a:endParaRPr lang="en-US" sz="2400">
              <a:solidFill>
                <a:schemeClr val="bg1"/>
              </a:solidFill>
              <a:latin typeface="Times New Roman" pitchFamily="18" charset="0"/>
            </a:endParaRPr>
          </a:p>
        </p:txBody>
      </p:sp>
      <p:pic>
        <p:nvPicPr>
          <p:cNvPr id="13316" name="Picture 4" descr="appimg_106537"/>
          <p:cNvPicPr>
            <a:picLocks noGrp="1" noChangeAspect="1" noChangeArrowheads="1"/>
          </p:cNvPicPr>
          <p:nvPr>
            <p:ph sz="quarter" idx="2"/>
          </p:nvPr>
        </p:nvPicPr>
        <p:blipFill>
          <a:blip r:embed="rId2"/>
          <a:srcRect/>
          <a:stretch>
            <a:fillRect/>
          </a:stretch>
        </p:blipFill>
        <p:spPr>
          <a:xfrm>
            <a:off x="228600" y="2895600"/>
            <a:ext cx="4724400" cy="3581400"/>
          </a:xfrm>
          <a:noFill/>
        </p:spPr>
      </p:pic>
      <p:pic>
        <p:nvPicPr>
          <p:cNvPr id="13317" name="Picture 5" descr="Dsc00606"/>
          <p:cNvPicPr>
            <a:picLocks noGrp="1" noChangeAspect="1" noChangeArrowheads="1"/>
          </p:cNvPicPr>
          <p:nvPr>
            <p:ph sz="quarter" idx="1"/>
          </p:nvPr>
        </p:nvPicPr>
        <p:blipFill>
          <a:blip r:embed="rId3"/>
          <a:srcRect/>
          <a:stretch>
            <a:fillRect/>
          </a:stretch>
        </p:blipFill>
        <p:spPr>
          <a:xfrm>
            <a:off x="228600" y="1143000"/>
            <a:ext cx="4724400" cy="2268538"/>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4338" name="Rectangle 14"/>
          <p:cNvSpPr>
            <a:spLocks noGrp="1" noChangeArrowheads="1"/>
          </p:cNvSpPr>
          <p:nvPr>
            <p:ph type="body" sz="half" idx="2"/>
          </p:nvPr>
        </p:nvSpPr>
        <p:spPr>
          <a:xfrm>
            <a:off x="0" y="3733800"/>
            <a:ext cx="9144000" cy="2392363"/>
          </a:xfrm>
        </p:spPr>
        <p:txBody>
          <a:bodyPr/>
          <a:lstStyle/>
          <a:p>
            <a:pPr eaLnBrk="1" hangingPunct="1"/>
            <a:r>
              <a:rPr lang="en-US" sz="3600" u="sng">
                <a:solidFill>
                  <a:srgbClr val="6600CC"/>
                </a:solidFill>
              </a:rPr>
              <a:t>"Rifle"</a:t>
            </a:r>
            <a:r>
              <a:rPr lang="en-US" sz="3600"/>
              <a:t> - a rifle is a firearm with a stock and a rifled barrel which is fired using both hands and is shoulder-mounted</a:t>
            </a:r>
          </a:p>
        </p:txBody>
      </p:sp>
      <p:pic>
        <p:nvPicPr>
          <p:cNvPr id="14339" name="Picture 5" descr="[rifle.gif]"/>
          <p:cNvPicPr>
            <a:picLocks noChangeAspect="1" noChangeArrowheads="1"/>
          </p:cNvPicPr>
          <p:nvPr/>
        </p:nvPicPr>
        <p:blipFill>
          <a:blip r:embed="rId3"/>
          <a:srcRect/>
          <a:stretch>
            <a:fillRect/>
          </a:stretch>
        </p:blipFill>
        <p:spPr bwMode="auto">
          <a:xfrm>
            <a:off x="0" y="381000"/>
            <a:ext cx="9144000" cy="2971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u="sng">
                <a:solidFill>
                  <a:schemeClr val="bg1"/>
                </a:solidFill>
              </a:rPr>
              <a:t>MUSKET</a:t>
            </a:r>
          </a:p>
        </p:txBody>
      </p:sp>
      <p:sp>
        <p:nvSpPr>
          <p:cNvPr id="15363" name="Rectangle 3"/>
          <p:cNvSpPr>
            <a:spLocks noGrp="1" noChangeArrowheads="1"/>
          </p:cNvSpPr>
          <p:nvPr>
            <p:ph idx="1"/>
          </p:nvPr>
        </p:nvSpPr>
        <p:spPr>
          <a:xfrm>
            <a:off x="609600" y="1371600"/>
            <a:ext cx="8229600" cy="4525963"/>
          </a:xfrm>
        </p:spPr>
        <p:txBody>
          <a:bodyPr/>
          <a:lstStyle/>
          <a:p>
            <a:pPr eaLnBrk="1" hangingPunct="1"/>
            <a:endParaRPr lang="en-US"/>
          </a:p>
        </p:txBody>
      </p:sp>
      <p:pic>
        <p:nvPicPr>
          <p:cNvPr id="15364" name="Picture 4" descr="musket"/>
          <p:cNvPicPr>
            <a:picLocks noChangeAspect="1" noChangeArrowheads="1"/>
          </p:cNvPicPr>
          <p:nvPr/>
        </p:nvPicPr>
        <p:blipFill>
          <a:blip r:embed="rId2"/>
          <a:srcRect/>
          <a:stretch>
            <a:fillRect/>
          </a:stretch>
        </p:blipFill>
        <p:spPr bwMode="auto">
          <a:xfrm>
            <a:off x="609600" y="1295400"/>
            <a:ext cx="7848600" cy="4514850"/>
          </a:xfrm>
          <a:prstGeom prst="rect">
            <a:avLst/>
          </a:prstGeom>
          <a:noFill/>
          <a:ln w="9525">
            <a:solidFill>
              <a:schemeClr val="tx1"/>
            </a:solidFill>
            <a:miter lim="800000"/>
            <a:headEnd/>
            <a:tailEnd/>
          </a:ln>
        </p:spPr>
      </p:pic>
      <p:sp>
        <p:nvSpPr>
          <p:cNvPr id="15365" name="Rectangle 5"/>
          <p:cNvSpPr>
            <a:spLocks noChangeArrowheads="1"/>
          </p:cNvSpPr>
          <p:nvPr/>
        </p:nvSpPr>
        <p:spPr bwMode="auto">
          <a:xfrm>
            <a:off x="533400" y="6019800"/>
            <a:ext cx="8305800" cy="1330325"/>
          </a:xfrm>
          <a:prstGeom prst="rect">
            <a:avLst/>
          </a:prstGeom>
          <a:noFill/>
          <a:ln w="9525">
            <a:noFill/>
            <a:miter lim="800000"/>
            <a:headEnd/>
            <a:tailEnd/>
          </a:ln>
        </p:spPr>
        <p:txBody>
          <a:bodyPr>
            <a:spAutoFit/>
          </a:bodyPr>
          <a:lstStyle/>
          <a:p>
            <a:pPr>
              <a:lnSpc>
                <a:spcPct val="80000"/>
              </a:lnSpc>
              <a:spcBef>
                <a:spcPct val="50000"/>
              </a:spcBef>
              <a:buClr>
                <a:schemeClr val="hlink"/>
              </a:buClr>
              <a:buSzPct val="70000"/>
              <a:buFont typeface="Wingdings" pitchFamily="2" charset="2"/>
              <a:buNone/>
            </a:pPr>
            <a:r>
              <a:rPr lang="en-US" sz="2800" b="1">
                <a:solidFill>
                  <a:schemeClr val="bg1"/>
                </a:solidFill>
              </a:rPr>
              <a:t>Smooth bored, long barrelled old type military guns with bayonet at the muzzle end</a:t>
            </a:r>
          </a:p>
          <a:p>
            <a:pPr>
              <a:lnSpc>
                <a:spcPct val="80000"/>
              </a:lnSpc>
              <a:spcBef>
                <a:spcPct val="50000"/>
              </a:spcBef>
              <a:buClr>
                <a:schemeClr val="hlink"/>
              </a:buClr>
              <a:buSzPct val="70000"/>
              <a:buFont typeface="Wingdings" pitchFamily="2" charset="2"/>
              <a:buChar char="n"/>
            </a:pPr>
            <a:endParaRPr lang="en-US" sz="2800" b="1">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381000"/>
            <a:ext cx="8229600" cy="5745163"/>
          </a:xfrm>
        </p:spPr>
        <p:txBody>
          <a:bodyPr/>
          <a:lstStyle/>
          <a:p>
            <a:pPr eaLnBrk="1" hangingPunct="1"/>
            <a:r>
              <a:rPr lang="en-US">
                <a:solidFill>
                  <a:srgbClr val="FFFF00"/>
                </a:solidFill>
              </a:rPr>
              <a:t>The weapon is made to break open on hinge across the breech facing for insertion and extraction of cartridge cases</a:t>
            </a:r>
          </a:p>
          <a:p>
            <a:pPr eaLnBrk="1" hangingPunct="1"/>
            <a:r>
              <a:rPr lang="en-US">
                <a:solidFill>
                  <a:srgbClr val="FFFF00"/>
                </a:solidFill>
              </a:rPr>
              <a:t>Muzzle loading-loaded from muzzle</a:t>
            </a:r>
          </a:p>
          <a:p>
            <a:pPr eaLnBrk="1" hangingPunct="1"/>
            <a:r>
              <a:rPr lang="en-US">
                <a:solidFill>
                  <a:srgbClr val="FFFF00"/>
                </a:solidFill>
              </a:rPr>
              <a:t>Lack  rifling inside the barrel </a:t>
            </a:r>
          </a:p>
          <a:p>
            <a:pPr eaLnBrk="1" hangingPunct="1"/>
            <a:r>
              <a:rPr lang="en-US">
                <a:solidFill>
                  <a:srgbClr val="FFFF00"/>
                </a:solidFill>
              </a:rPr>
              <a:t>Cylinder bore- diameter when same throughout</a:t>
            </a:r>
          </a:p>
          <a:p>
            <a:pPr eaLnBrk="1" hangingPunct="1"/>
            <a:r>
              <a:rPr lang="en-US">
                <a:solidFill>
                  <a:srgbClr val="FFFF00"/>
                </a:solidFill>
              </a:rPr>
              <a:t>Choke bore-distal 7-10 cm is narrow</a:t>
            </a:r>
          </a:p>
          <a:p>
            <a:pPr eaLnBrk="1" hangingPunct="1"/>
            <a:r>
              <a:rPr lang="en-US">
                <a:solidFill>
                  <a:srgbClr val="FFFF00"/>
                </a:solidFill>
              </a:rPr>
              <a:t>different degrees-full choke ,three quarter choke,half choke ,quarter choke,etc</a:t>
            </a:r>
          </a:p>
          <a:p>
            <a:pPr eaLnBrk="1" hangingPunct="1">
              <a:buFontTx/>
              <a:buNone/>
            </a:pPr>
            <a:endParaRPr lang="en-US">
              <a:solidFill>
                <a:srgbClr val="FFFF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106362"/>
          </a:xfrm>
        </p:spPr>
        <p:txBody>
          <a:bodyPr/>
          <a:lstStyle/>
          <a:p>
            <a:pPr eaLnBrk="1" hangingPunct="1"/>
            <a:endParaRPr lang="en-US" sz="4000"/>
          </a:p>
        </p:txBody>
      </p:sp>
      <p:graphicFrame>
        <p:nvGraphicFramePr>
          <p:cNvPr id="88093" name="Group 29"/>
          <p:cNvGraphicFramePr>
            <a:graphicFrameLocks noGrp="1"/>
          </p:cNvGraphicFramePr>
          <p:nvPr>
            <p:ph idx="1"/>
          </p:nvPr>
        </p:nvGraphicFramePr>
        <p:xfrm>
          <a:off x="228600" y="304800"/>
          <a:ext cx="8347075" cy="6211889"/>
        </p:xfrm>
        <a:graphic>
          <a:graphicData uri="http://schemas.openxmlformats.org/drawingml/2006/table">
            <a:tbl>
              <a:tblPr/>
              <a:tblGrid>
                <a:gridCol w="3394075">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tblGrid>
              <a:tr h="1030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FF00"/>
                        </a:solidFill>
                        <a:effectLst/>
                        <a:latin typeface="Franklin Gothic Medium"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FF00"/>
                          </a:solidFill>
                          <a:effectLst/>
                          <a:latin typeface="Franklin Gothic Medium" pitchFamily="34" charset="0"/>
                        </a:rPr>
                        <a:t>Degree of choking</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rgbClr val="FFFF00"/>
                        </a:solidFill>
                        <a:effectLst/>
                        <a:latin typeface="Franklin Gothic Medium"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FFFF00"/>
                          </a:solidFill>
                          <a:effectLst/>
                          <a:latin typeface="Franklin Gothic Medium" pitchFamily="34" charset="0"/>
                        </a:rPr>
                        <a:t>Degree of constriction</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extLst>
                  <a:ext uri="{0D108BD9-81ED-4DB2-BD59-A6C34878D82A}">
                    <a16:rowId xmlns:a16="http://schemas.microsoft.com/office/drawing/2014/main" val="10000"/>
                  </a:ext>
                </a:extLst>
              </a:tr>
              <a:tr h="1030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rgbClr val="FFFF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FFFF00"/>
                          </a:solidFill>
                          <a:effectLst/>
                          <a:latin typeface="Arial" charset="0"/>
                        </a:rPr>
                        <a:t>Full choke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rgbClr val="FFFF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FFFF00"/>
                          </a:solidFill>
                          <a:effectLst/>
                          <a:latin typeface="Arial" charset="0"/>
                        </a:rPr>
                        <a:t>40/1000th of an inch</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extLst>
                  <a:ext uri="{0D108BD9-81ED-4DB2-BD59-A6C34878D82A}">
                    <a16:rowId xmlns:a16="http://schemas.microsoft.com/office/drawing/2014/main" val="10001"/>
                  </a:ext>
                </a:extLst>
              </a:tr>
              <a:tr h="1030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rgbClr val="FFFF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FFFF00"/>
                          </a:solidFill>
                          <a:effectLst/>
                          <a:latin typeface="Arial" charset="0"/>
                        </a:rPr>
                        <a:t>Three quarter choke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rgbClr val="FFFF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FFFF00"/>
                          </a:solidFill>
                          <a:effectLst/>
                          <a:latin typeface="Arial" charset="0"/>
                        </a:rPr>
                        <a:t>30/1000th of an inch</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extLst>
                  <a:ext uri="{0D108BD9-81ED-4DB2-BD59-A6C34878D82A}">
                    <a16:rowId xmlns:a16="http://schemas.microsoft.com/office/drawing/2014/main" val="10002"/>
                  </a:ext>
                </a:extLst>
              </a:tr>
              <a:tr h="1030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rgbClr val="FFFF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FFFF00"/>
                          </a:solidFill>
                          <a:effectLst/>
                          <a:latin typeface="Arial" charset="0"/>
                        </a:rPr>
                        <a:t>Half choke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rgbClr val="FFFF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FFFF00"/>
                          </a:solidFill>
                          <a:effectLst/>
                          <a:latin typeface="Arial" charset="0"/>
                        </a:rPr>
                        <a:t>20/1000th of an inch</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extLst>
                  <a:ext uri="{0D108BD9-81ED-4DB2-BD59-A6C34878D82A}">
                    <a16:rowId xmlns:a16="http://schemas.microsoft.com/office/drawing/2014/main" val="10003"/>
                  </a:ext>
                </a:extLst>
              </a:tr>
              <a:tr h="106050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rgbClr val="FFFF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FFFF00"/>
                          </a:solidFill>
                          <a:effectLst/>
                          <a:latin typeface="Arial" charset="0"/>
                        </a:rPr>
                        <a:t>Quarter choke</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rgbClr val="FFFF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FFFF00"/>
                          </a:solidFill>
                          <a:effectLst/>
                          <a:latin typeface="Arial" charset="0"/>
                        </a:rPr>
                        <a:t>10/1000th of an inch</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CC"/>
                    </a:solidFill>
                  </a:tcPr>
                </a:tc>
                <a:extLst>
                  <a:ext uri="{0D108BD9-81ED-4DB2-BD59-A6C34878D82A}">
                    <a16:rowId xmlns:a16="http://schemas.microsoft.com/office/drawing/2014/main" val="10004"/>
                  </a:ext>
                </a:extLst>
              </a:tr>
              <a:tr h="1030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FF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FF00"/>
                          </a:solidFill>
                          <a:effectLst/>
                          <a:latin typeface="Arial" charset="0"/>
                        </a:rPr>
                        <a:t>Improved cylinders</a:t>
                      </a: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FF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FF00"/>
                          </a:solidFill>
                          <a:effectLst/>
                          <a:latin typeface="Arial" charset="0"/>
                        </a:rPr>
                        <a:t>3-5/1000th of an inch</a:t>
                      </a: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33CC"/>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020762"/>
          </a:xfrm>
        </p:spPr>
        <p:txBody>
          <a:bodyPr/>
          <a:lstStyle/>
          <a:p>
            <a:pPr eaLnBrk="1" hangingPunct="1"/>
            <a:r>
              <a:rPr lang="en-US" u="sng">
                <a:solidFill>
                  <a:srgbClr val="FFFF00"/>
                </a:solidFill>
              </a:rPr>
              <a:t>PARADOX GUNS</a:t>
            </a:r>
          </a:p>
        </p:txBody>
      </p:sp>
      <p:sp>
        <p:nvSpPr>
          <p:cNvPr id="18435" name="Rectangle 3"/>
          <p:cNvSpPr>
            <a:spLocks noGrp="1" noChangeArrowheads="1"/>
          </p:cNvSpPr>
          <p:nvPr>
            <p:ph type="body" idx="1"/>
          </p:nvPr>
        </p:nvSpPr>
        <p:spPr>
          <a:xfrm>
            <a:off x="457200" y="1295400"/>
            <a:ext cx="8229600" cy="4830763"/>
          </a:xfrm>
        </p:spPr>
        <p:txBody>
          <a:bodyPr/>
          <a:lstStyle/>
          <a:p>
            <a:pPr eaLnBrk="1" hangingPunct="1"/>
            <a:r>
              <a:rPr lang="en-US" sz="4400" b="1">
                <a:solidFill>
                  <a:srgbClr val="0033CC"/>
                </a:solidFill>
              </a:rPr>
              <a:t>Smooth-Bored guns in which the inner surface of the barrel near the muzzle is grooved like rifles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457200" y="457200"/>
            <a:ext cx="8229600" cy="6400800"/>
          </a:xfrm>
        </p:spPr>
        <p:txBody>
          <a:bodyPr/>
          <a:lstStyle/>
          <a:p>
            <a:pPr eaLnBrk="1" hangingPunct="1">
              <a:lnSpc>
                <a:spcPct val="90000"/>
              </a:lnSpc>
            </a:pPr>
            <a:r>
              <a:rPr lang="en-US" sz="2800">
                <a:solidFill>
                  <a:srgbClr val="0033CC"/>
                </a:solidFill>
              </a:rPr>
              <a:t>"</a:t>
            </a:r>
            <a:r>
              <a:rPr lang="en-US" sz="2800" u="sng">
                <a:solidFill>
                  <a:srgbClr val="0033CC"/>
                </a:solidFill>
              </a:rPr>
              <a:t>Rifle"</a:t>
            </a:r>
            <a:r>
              <a:rPr lang="en-US" sz="2800"/>
              <a:t> - a rifle is a firearm with a stock and a rifled barrel which is fired using both hands and is shoulder-mounted</a:t>
            </a:r>
          </a:p>
          <a:p>
            <a:pPr eaLnBrk="1" hangingPunct="1">
              <a:lnSpc>
                <a:spcPct val="90000"/>
              </a:lnSpc>
            </a:pPr>
            <a:r>
              <a:rPr lang="en-US" sz="2800" u="sng">
                <a:solidFill>
                  <a:srgbClr val="0033CC"/>
                </a:solidFill>
              </a:rPr>
              <a:t>Shotgun:</a:t>
            </a:r>
            <a:r>
              <a:rPr lang="en-US" sz="2800"/>
              <a:t> A gun with a smoothbore that shoots cartridges that contain "shot" or small metal pellets (of lead or steel) as the projectiles </a:t>
            </a:r>
          </a:p>
          <a:p>
            <a:pPr eaLnBrk="1" hangingPunct="1">
              <a:lnSpc>
                <a:spcPct val="90000"/>
              </a:lnSpc>
            </a:pPr>
            <a:r>
              <a:rPr lang="en-US" sz="2800" u="sng">
                <a:solidFill>
                  <a:srgbClr val="0033CC"/>
                </a:solidFill>
              </a:rPr>
              <a:t>Revolver:</a:t>
            </a:r>
            <a:r>
              <a:rPr lang="en-US" sz="2800"/>
              <a:t> Handgun that has a cylinder with holes to contain the cartridges. The cylinder revolves to bring the cartridge into position to be fired. </a:t>
            </a:r>
          </a:p>
          <a:p>
            <a:pPr eaLnBrk="1" hangingPunct="1">
              <a:lnSpc>
                <a:spcPct val="90000"/>
              </a:lnSpc>
            </a:pPr>
            <a:r>
              <a:rPr lang="en-US" sz="2800"/>
              <a:t>This is </a:t>
            </a:r>
            <a:r>
              <a:rPr lang="en-US" sz="2800" u="sng">
                <a:solidFill>
                  <a:srgbClr val="0033CC"/>
                </a:solidFill>
              </a:rPr>
              <a:t>"single-action</a:t>
            </a:r>
            <a:r>
              <a:rPr lang="en-US" sz="2800"/>
              <a:t>" when the hammer must be cocked before the trigger can fire the weapon.</a:t>
            </a:r>
          </a:p>
          <a:p>
            <a:pPr eaLnBrk="1" hangingPunct="1">
              <a:lnSpc>
                <a:spcPct val="90000"/>
              </a:lnSpc>
            </a:pPr>
            <a:r>
              <a:rPr lang="en-US" sz="2800"/>
              <a:t> It is </a:t>
            </a:r>
            <a:r>
              <a:rPr lang="en-US" sz="2800">
                <a:solidFill>
                  <a:srgbClr val="0033CC"/>
                </a:solidFill>
              </a:rPr>
              <a:t>"</a:t>
            </a:r>
            <a:r>
              <a:rPr lang="en-US" sz="2800" u="sng">
                <a:solidFill>
                  <a:srgbClr val="0033CC"/>
                </a:solidFill>
              </a:rPr>
              <a:t>double-action"</a:t>
            </a:r>
            <a:r>
              <a:rPr lang="en-US" sz="2800"/>
              <a:t> when pulling the trigger both cocks and fires the gun.</a:t>
            </a:r>
          </a:p>
          <a:p>
            <a:pPr eaLnBrk="1" hangingPunct="1">
              <a:lnSpc>
                <a:spcPct val="90000"/>
              </a:lnSpc>
            </a:pPr>
            <a:endParaRPr 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Grp="1" noChangeArrowheads="1"/>
          </p:cNvSpPr>
          <p:nvPr>
            <p:ph type="title"/>
          </p:nvPr>
        </p:nvSpPr>
        <p:spPr>
          <a:xfrm flipV="1">
            <a:off x="457200" y="0"/>
            <a:ext cx="8229600" cy="274638"/>
          </a:xfrm>
        </p:spPr>
        <p:txBody>
          <a:bodyPr/>
          <a:lstStyle/>
          <a:p>
            <a:pPr eaLnBrk="1" hangingPunct="1"/>
            <a:endParaRPr lang="en-US" sz="4000"/>
          </a:p>
        </p:txBody>
      </p:sp>
      <p:pic>
        <p:nvPicPr>
          <p:cNvPr id="20483" name="Picture 4" descr="Revolver_Enfield_No2_Mk_I"/>
          <p:cNvPicPr>
            <a:picLocks noGrp="1" noChangeAspect="1" noChangeArrowheads="1"/>
          </p:cNvPicPr>
          <p:nvPr>
            <p:ph idx="1"/>
          </p:nvPr>
        </p:nvPicPr>
        <p:blipFill>
          <a:blip r:embed="rId2"/>
          <a:srcRect/>
          <a:stretch>
            <a:fillRect/>
          </a:stretch>
        </p:blipFill>
        <p:spPr>
          <a:xfrm>
            <a:off x="0" y="0"/>
            <a:ext cx="9144000" cy="6858000"/>
          </a:xfrm>
        </p:spPr>
      </p:pic>
      <p:sp>
        <p:nvSpPr>
          <p:cNvPr id="20484" name="Rectangle 7"/>
          <p:cNvSpPr>
            <a:spLocks noChangeArrowheads="1"/>
          </p:cNvSpPr>
          <p:nvPr/>
        </p:nvSpPr>
        <p:spPr bwMode="auto">
          <a:xfrm>
            <a:off x="2971800" y="4724400"/>
            <a:ext cx="3276600" cy="1295400"/>
          </a:xfrm>
          <a:prstGeom prst="rect">
            <a:avLst/>
          </a:prstGeom>
          <a:solidFill>
            <a:schemeClr val="bg1"/>
          </a:solidFill>
          <a:ln w="9525">
            <a:solidFill>
              <a:schemeClr val="bg1"/>
            </a:solidFill>
            <a:miter lim="800000"/>
            <a:headEnd/>
            <a:tailEnd/>
          </a:ln>
        </p:spPr>
        <p:txBody>
          <a:bodyPr wrap="none" anchor="ctr"/>
          <a:lstStyle/>
          <a:p>
            <a:pPr algn="ctr"/>
            <a:r>
              <a:rPr lang="en-US" sz="5400">
                <a:solidFill>
                  <a:srgbClr val="0033CC"/>
                </a:solidFill>
              </a:rPr>
              <a:t>Revolver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74638"/>
            <a:ext cx="8686800" cy="1858962"/>
          </a:xfrm>
        </p:spPr>
        <p:txBody>
          <a:bodyPr/>
          <a:lstStyle/>
          <a:p>
            <a:pPr eaLnBrk="1" hangingPunct="1"/>
            <a:r>
              <a:rPr lang="en-US" sz="5400" b="1" u="sng">
                <a:solidFill>
                  <a:srgbClr val="FF6600"/>
                </a:solidFill>
              </a:rPr>
              <a:t>FORENSIC BALLISTICS</a:t>
            </a:r>
          </a:p>
        </p:txBody>
      </p:sp>
      <p:sp>
        <p:nvSpPr>
          <p:cNvPr id="48131" name="Rectangle 3"/>
          <p:cNvSpPr>
            <a:spLocks noGrp="1" noChangeArrowheads="1"/>
          </p:cNvSpPr>
          <p:nvPr>
            <p:ph type="body" idx="1"/>
          </p:nvPr>
        </p:nvSpPr>
        <p:spPr>
          <a:xfrm>
            <a:off x="457200" y="2286000"/>
            <a:ext cx="8229600" cy="3840163"/>
          </a:xfrm>
        </p:spPr>
        <p:txBody>
          <a:bodyPr/>
          <a:lstStyle/>
          <a:p>
            <a:pPr eaLnBrk="1" hangingPunct="1">
              <a:lnSpc>
                <a:spcPct val="90000"/>
              </a:lnSpc>
            </a:pPr>
            <a:r>
              <a:rPr lang="en-US" sz="5400">
                <a:solidFill>
                  <a:srgbClr val="FF3300"/>
                </a:solidFill>
                <a:latin typeface="Times New Roman" pitchFamily="18" charset="0"/>
              </a:rPr>
              <a:t>Science dealing with the investigation of firearms,ammunition and problems arising from their use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3000" fill="hold"/>
                                        <p:tgtEl>
                                          <p:spTgt spid="48130"/>
                                        </p:tgtEl>
                                        <p:attrNameLst>
                                          <p:attrName>ppt_w</p:attrName>
                                        </p:attrNameLst>
                                      </p:cBhvr>
                                      <p:tavLst>
                                        <p:tav tm="0">
                                          <p:val>
                                            <p:fltVal val="0"/>
                                          </p:val>
                                        </p:tav>
                                        <p:tav tm="100000">
                                          <p:val>
                                            <p:strVal val="#ppt_w"/>
                                          </p:val>
                                        </p:tav>
                                      </p:tavLst>
                                    </p:anim>
                                    <p:anim calcmode="lin" valueType="num">
                                      <p:cBhvr>
                                        <p:cTn id="8" dur="3000" fill="hold"/>
                                        <p:tgtEl>
                                          <p:spTgt spid="48130"/>
                                        </p:tgtEl>
                                        <p:attrNameLst>
                                          <p:attrName>ppt_h</p:attrName>
                                        </p:attrNameLst>
                                      </p:cBhvr>
                                      <p:tavLst>
                                        <p:tav tm="0">
                                          <p:val>
                                            <p:fltVal val="0"/>
                                          </p:val>
                                        </p:tav>
                                        <p:tav tm="100000">
                                          <p:val>
                                            <p:strVal val="#ppt_h"/>
                                          </p:val>
                                        </p:tav>
                                      </p:tavLst>
                                    </p:anim>
                                    <p:animEffect transition="in" filter="fade">
                                      <p:cBhvr>
                                        <p:cTn id="9" dur="3000"/>
                                        <p:tgtEl>
                                          <p:spTgt spid="48130"/>
                                        </p:tgtEl>
                                      </p:cBhvr>
                                    </p:animEffect>
                                  </p:childTnLst>
                                </p:cTn>
                              </p:par>
                            </p:childTnLst>
                          </p:cTn>
                        </p:par>
                        <p:par>
                          <p:cTn id="10" fill="hold" nodeType="afterGroup">
                            <p:stCondLst>
                              <p:cond delay="3000"/>
                            </p:stCondLst>
                            <p:childTnLst>
                              <p:par>
                                <p:cTn id="11" presetID="5" presetClass="entr" presetSubtype="10" fill="hold" grpId="0" nodeType="afterEffect">
                                  <p:stCondLst>
                                    <p:cond delay="0"/>
                                  </p:stCondLst>
                                  <p:childTnLst>
                                    <p:set>
                                      <p:cBhvr>
                                        <p:cTn id="12" dur="1" fill="hold">
                                          <p:stCondLst>
                                            <p:cond delay="0"/>
                                          </p:stCondLst>
                                        </p:cTn>
                                        <p:tgtEl>
                                          <p:spTgt spid="48131">
                                            <p:txEl>
                                              <p:pRg st="0" end="0"/>
                                            </p:txEl>
                                          </p:spTgt>
                                        </p:tgtEl>
                                        <p:attrNameLst>
                                          <p:attrName>style.visibility</p:attrName>
                                        </p:attrNameLst>
                                      </p:cBhvr>
                                      <p:to>
                                        <p:strVal val="visible"/>
                                      </p:to>
                                    </p:set>
                                    <p:animEffect transition="in" filter="checkerboard(across)">
                                      <p:cBhvr>
                                        <p:cTn id="13" dur="2000"/>
                                        <p:tgtEl>
                                          <p:spTgt spid="48131">
                                            <p:txEl>
                                              <p:pRg st="0" end="0"/>
                                            </p:txEl>
                                          </p:spTgt>
                                        </p:tgtEl>
                                      </p:cBhvr>
                                    </p:animEffect>
                                  </p:childTnLst>
                                </p:cTn>
                              </p:par>
                            </p:childTnLst>
                          </p:cTn>
                        </p:par>
                        <p:par>
                          <p:cTn id="14" fill="hold" nodeType="afterGroup">
                            <p:stCondLst>
                              <p:cond delay="5000"/>
                            </p:stCondLst>
                            <p:childTnLst>
                              <p:par>
                                <p:cTn id="15" presetID="5" presetClass="emph" presetSubtype="1" grpId="1" nodeType="afterEffect">
                                  <p:stCondLst>
                                    <p:cond delay="0"/>
                                  </p:stCondLst>
                                  <p:childTnLst>
                                    <p:set>
                                      <p:cBhvr override="childStyle">
                                        <p:cTn id="16" dur="indefinite"/>
                                        <p:tgtEl>
                                          <p:spTgt spid="48131">
                                            <p:txEl>
                                              <p:pRg st="0" end="0"/>
                                            </p:txEl>
                                          </p:spTgt>
                                        </p:tgtEl>
                                        <p:attrNameLst>
                                          <p:attrName>style.fontStyle</p:attrName>
                                        </p:attrNameLst>
                                      </p:cBhvr>
                                      <p:to>
                                        <p:strVal val="normal"/>
                                      </p:to>
                                    </p:set>
                                    <p:set>
                                      <p:cBhvr override="childStyle">
                                        <p:cTn id="17" dur="indefinite"/>
                                        <p:tgtEl>
                                          <p:spTgt spid="48131">
                                            <p:txEl>
                                              <p:pRg st="0" end="0"/>
                                            </p:txEl>
                                          </p:spTgt>
                                        </p:tgtEl>
                                        <p:attrNameLst>
                                          <p:attrName>style.fontWeight</p:attrName>
                                        </p:attrNameLst>
                                      </p:cBhvr>
                                      <p:to>
                                        <p:strVal val="bold"/>
                                      </p:to>
                                    </p:set>
                                    <p:set>
                                      <p:cBhvr override="childStyle">
                                        <p:cTn id="18" dur="indefinite"/>
                                        <p:tgtEl>
                                          <p:spTgt spid="48131">
                                            <p:txEl>
                                              <p:pRg st="0" end="0"/>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P spid="48131" grpId="0" build="p"/>
      <p:bldP spid="48131"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a:p>
        </p:txBody>
      </p:sp>
      <p:pic>
        <p:nvPicPr>
          <p:cNvPr id="21507" name="Picture 3" descr="revolver"/>
          <p:cNvPicPr>
            <a:picLocks noGrp="1" noChangeAspect="1" noChangeArrowheads="1"/>
          </p:cNvPicPr>
          <p:nvPr>
            <p:ph sz="half" idx="2"/>
          </p:nvPr>
        </p:nvPicPr>
        <p:blipFill>
          <a:blip r:embed="rId2"/>
          <a:srcRect/>
          <a:stretch>
            <a:fillRect/>
          </a:stretch>
        </p:blipFill>
        <p:spPr>
          <a:xfrm>
            <a:off x="0" y="0"/>
            <a:ext cx="9144000" cy="6629400"/>
          </a:xfrm>
        </p:spPr>
      </p:pic>
      <p:sp>
        <p:nvSpPr>
          <p:cNvPr id="21508" name="Rectangle 4"/>
          <p:cNvSpPr>
            <a:spLocks noChangeArrowheads="1"/>
          </p:cNvSpPr>
          <p:nvPr/>
        </p:nvSpPr>
        <p:spPr bwMode="auto">
          <a:xfrm>
            <a:off x="2971800" y="5410200"/>
            <a:ext cx="3284538" cy="823913"/>
          </a:xfrm>
          <a:prstGeom prst="rect">
            <a:avLst/>
          </a:prstGeom>
          <a:noFill/>
          <a:ln w="9525">
            <a:noFill/>
            <a:miter lim="800000"/>
            <a:headEnd/>
            <a:tailEnd/>
          </a:ln>
        </p:spPr>
        <p:txBody>
          <a:bodyPr>
            <a:spAutoFit/>
          </a:bodyPr>
          <a:lstStyle/>
          <a:p>
            <a:r>
              <a:rPr lang="en-US" sz="4800">
                <a:solidFill>
                  <a:srgbClr val="0033CC"/>
                </a:solidFill>
              </a:rPr>
              <a:t>Revolver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u="sng">
                <a:solidFill>
                  <a:schemeClr val="tx1"/>
                </a:solidFill>
              </a:rPr>
              <a:t>Machineguns"</a:t>
            </a:r>
          </a:p>
        </p:txBody>
      </p:sp>
      <p:sp>
        <p:nvSpPr>
          <p:cNvPr id="22531" name="Rectangle 3"/>
          <p:cNvSpPr>
            <a:spLocks noGrp="1" noChangeArrowheads="1"/>
          </p:cNvSpPr>
          <p:nvPr>
            <p:ph type="body" idx="1"/>
          </p:nvPr>
        </p:nvSpPr>
        <p:spPr>
          <a:xfrm>
            <a:off x="381000" y="609600"/>
            <a:ext cx="8534400" cy="5668963"/>
          </a:xfrm>
        </p:spPr>
        <p:txBody>
          <a:bodyPr/>
          <a:lstStyle/>
          <a:p>
            <a:pPr eaLnBrk="1" hangingPunct="1"/>
            <a:r>
              <a:rPr lang="en-US" sz="4000">
                <a:solidFill>
                  <a:schemeClr val="bg1"/>
                </a:solidFill>
              </a:rPr>
              <a:t>"Machineguns" - this covers firearms such as assault rifles, submachine guns etc. </a:t>
            </a:r>
          </a:p>
          <a:p>
            <a:pPr eaLnBrk="1" hangingPunct="1">
              <a:buFontTx/>
              <a:buNone/>
            </a:pPr>
            <a:endParaRPr lang="en-US" sz="4000">
              <a:solidFill>
                <a:schemeClr val="bg1"/>
              </a:solidFill>
            </a:endParaRPr>
          </a:p>
          <a:p>
            <a:pPr eaLnBrk="1" hangingPunct="1"/>
            <a:r>
              <a:rPr lang="en-US" sz="4000">
                <a:solidFill>
                  <a:schemeClr val="bg1"/>
                </a:solidFill>
              </a:rPr>
              <a:t> A machinegun is a firearm capable of firing successive shots with a single pull on the trigger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274638"/>
            <a:ext cx="8686800" cy="1143000"/>
          </a:xfrm>
        </p:spPr>
        <p:txBody>
          <a:bodyPr/>
          <a:lstStyle/>
          <a:p>
            <a:pPr eaLnBrk="1" hangingPunct="1"/>
            <a:endParaRPr lang="en-US"/>
          </a:p>
        </p:txBody>
      </p:sp>
      <p:pic>
        <p:nvPicPr>
          <p:cNvPr id="23555" name="Picture 3" descr="target-tactical-rifle-0928-600"/>
          <p:cNvPicPr>
            <a:picLocks noGrp="1" noChangeAspect="1" noChangeArrowheads="1"/>
          </p:cNvPicPr>
          <p:nvPr>
            <p:ph idx="1"/>
          </p:nvPr>
        </p:nvPicPr>
        <p:blipFill>
          <a:blip r:embed="rId2"/>
          <a:srcRect/>
          <a:stretch>
            <a:fillRect/>
          </a:stretch>
        </p:blipFill>
        <p:spPr>
          <a:xfrm>
            <a:off x="0" y="0"/>
            <a:ext cx="9144000" cy="6858000"/>
          </a:xfrm>
        </p:spPr>
      </p:pic>
      <p:sp>
        <p:nvSpPr>
          <p:cNvPr id="23556" name="Rectangle 4"/>
          <p:cNvSpPr>
            <a:spLocks noChangeArrowheads="1"/>
          </p:cNvSpPr>
          <p:nvPr/>
        </p:nvSpPr>
        <p:spPr bwMode="auto">
          <a:xfrm>
            <a:off x="2514600" y="381000"/>
            <a:ext cx="3352800" cy="914400"/>
          </a:xfrm>
          <a:prstGeom prst="rect">
            <a:avLst/>
          </a:prstGeom>
          <a:solidFill>
            <a:schemeClr val="bg1"/>
          </a:solidFill>
          <a:ln w="9525">
            <a:solidFill>
              <a:schemeClr val="bg1"/>
            </a:solidFill>
            <a:miter lim="800000"/>
            <a:headEnd/>
            <a:tailEnd/>
          </a:ln>
        </p:spPr>
        <p:txBody>
          <a:bodyPr wrap="none" anchor="ctr"/>
          <a:lstStyle/>
          <a:p>
            <a:pPr algn="ctr"/>
            <a:r>
              <a:rPr lang="en-US" sz="3600" u="sng"/>
              <a:t>Assault rifle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br>
              <a:rPr lang="en-US" sz="4800" u="sng"/>
            </a:br>
            <a:br>
              <a:rPr lang="en-US" sz="4800" u="sng"/>
            </a:br>
            <a:endParaRPr lang="en-US" sz="4800" u="sng"/>
          </a:p>
        </p:txBody>
      </p:sp>
      <p:sp>
        <p:nvSpPr>
          <p:cNvPr id="24579" name="Rectangle 3"/>
          <p:cNvSpPr>
            <a:spLocks noGrp="1" noChangeArrowheads="1"/>
          </p:cNvSpPr>
          <p:nvPr>
            <p:ph type="body" sz="half" idx="1"/>
          </p:nvPr>
        </p:nvSpPr>
        <p:spPr>
          <a:xfrm>
            <a:off x="457200" y="1600200"/>
            <a:ext cx="8229600" cy="77788"/>
          </a:xfrm>
        </p:spPr>
        <p:txBody>
          <a:bodyPr/>
          <a:lstStyle/>
          <a:p>
            <a:pPr eaLnBrk="1" hangingPunct="1">
              <a:buFontTx/>
              <a:buNone/>
            </a:pPr>
            <a:r>
              <a:rPr lang="en-US"/>
              <a:t>  </a:t>
            </a:r>
            <a:endParaRPr lang="en-US" sz="3600"/>
          </a:p>
        </p:txBody>
      </p:sp>
      <p:sp>
        <p:nvSpPr>
          <p:cNvPr id="24580" name="Rectangle 4"/>
          <p:cNvSpPr>
            <a:spLocks noGrp="1" noChangeArrowheads="1"/>
          </p:cNvSpPr>
          <p:nvPr>
            <p:ph sz="half" idx="2"/>
          </p:nvPr>
        </p:nvSpPr>
        <p:spPr>
          <a:xfrm>
            <a:off x="457200" y="1371600"/>
            <a:ext cx="8686800" cy="5486400"/>
          </a:xfrm>
        </p:spPr>
        <p:txBody>
          <a:bodyPr/>
          <a:lstStyle/>
          <a:p>
            <a:pPr eaLnBrk="1" hangingPunct="1"/>
            <a:r>
              <a:rPr lang="en-US"/>
              <a:t>which includes a pistol, revolver, air pistol, muzzle-loading pistol, etc. </a:t>
            </a:r>
          </a:p>
          <a:p>
            <a:pPr eaLnBrk="1" hangingPunct="1"/>
            <a:r>
              <a:rPr lang="en-US"/>
              <a:t> This is a firearm without a shoulder stock which is held and fired from a person's hand or hands, and is typically smaller than other types of firearm.  </a:t>
            </a:r>
          </a:p>
          <a:p>
            <a:pPr eaLnBrk="1" hangingPunct="1"/>
            <a:r>
              <a:rPr lang="en-US"/>
              <a:t> Also, most handguns have rifled barrels</a:t>
            </a:r>
          </a:p>
          <a:p>
            <a:pPr eaLnBrk="1" hangingPunct="1">
              <a:buFontTx/>
              <a:buNone/>
            </a:pPr>
            <a:endParaRPr lang="en-US"/>
          </a:p>
          <a:p>
            <a:pPr eaLnBrk="1" hangingPunct="1"/>
            <a:r>
              <a:rPr lang="en-US"/>
              <a:t>Pistol: Synonym for a handgun that does not have a revolving cylinder.</a:t>
            </a:r>
          </a:p>
          <a:p>
            <a:pPr eaLnBrk="1" hangingPunct="1"/>
            <a:endParaRPr lang="en-US"/>
          </a:p>
        </p:txBody>
      </p:sp>
      <p:sp>
        <p:nvSpPr>
          <p:cNvPr id="24581" name="Rectangle 5"/>
          <p:cNvSpPr>
            <a:spLocks noChangeArrowheads="1"/>
          </p:cNvSpPr>
          <p:nvPr/>
        </p:nvSpPr>
        <p:spPr bwMode="auto">
          <a:xfrm>
            <a:off x="304800" y="228600"/>
            <a:ext cx="7772400" cy="762000"/>
          </a:xfrm>
          <a:prstGeom prst="rect">
            <a:avLst/>
          </a:prstGeom>
          <a:noFill/>
          <a:ln w="9525">
            <a:noFill/>
            <a:miter lim="800000"/>
            <a:headEnd/>
            <a:tailEnd/>
          </a:ln>
        </p:spPr>
        <p:txBody>
          <a:bodyPr>
            <a:spAutoFit/>
          </a:bodyPr>
          <a:lstStyle/>
          <a:p>
            <a:pPr algn="ctr" eaLnBrk="0" hangingPunct="0"/>
            <a:r>
              <a:rPr lang="en-US" sz="4400" b="1" u="sng">
                <a:solidFill>
                  <a:schemeClr val="hlink"/>
                </a:solidFill>
              </a:rPr>
              <a:t>"Handgun"</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p:txBody>
          <a:bodyPr/>
          <a:lstStyle/>
          <a:p>
            <a:pPr eaLnBrk="1" hangingPunct="1"/>
            <a:r>
              <a:rPr lang="en-US"/>
              <a:t>Barrel: The metal tube through which the bullet is fired.</a:t>
            </a:r>
          </a:p>
        </p:txBody>
      </p:sp>
      <p:sp>
        <p:nvSpPr>
          <p:cNvPr id="25604" name="Rectangle 4"/>
          <p:cNvSpPr>
            <a:spLocks noChangeArrowheads="1"/>
          </p:cNvSpPr>
          <p:nvPr/>
        </p:nvSpPr>
        <p:spPr bwMode="auto">
          <a:xfrm>
            <a:off x="0" y="152400"/>
            <a:ext cx="9144000" cy="7281993"/>
          </a:xfrm>
          <a:prstGeom prst="rect">
            <a:avLst/>
          </a:prstGeom>
          <a:noFill/>
          <a:ln w="9525">
            <a:noFill/>
            <a:miter lim="800000"/>
            <a:headEnd/>
            <a:tailEnd/>
          </a:ln>
        </p:spPr>
        <p:txBody>
          <a:bodyPr wrap="square">
            <a:spAutoFit/>
          </a:bodyPr>
          <a:lstStyle/>
          <a:p>
            <a:r>
              <a:rPr lang="en-US" sz="3200" b="1" u="sng" dirty="0">
                <a:solidFill>
                  <a:srgbClr val="FF66FF"/>
                </a:solidFill>
              </a:rPr>
              <a:t>Butt or </a:t>
            </a:r>
            <a:r>
              <a:rPr lang="en-US" sz="3200" b="1" u="sng" dirty="0" err="1">
                <a:solidFill>
                  <a:srgbClr val="FF66FF"/>
                </a:solidFill>
              </a:rPr>
              <a:t>buttstock</a:t>
            </a:r>
            <a:r>
              <a:rPr lang="en-US" sz="3200" b="1" u="sng" dirty="0">
                <a:solidFill>
                  <a:srgbClr val="FF66FF"/>
                </a:solidFill>
              </a:rPr>
              <a:t>:</a:t>
            </a:r>
            <a:r>
              <a:rPr lang="en-US" sz="3200" b="1" dirty="0">
                <a:solidFill>
                  <a:srgbClr val="FF66FF"/>
                </a:solidFill>
              </a:rPr>
              <a:t> </a:t>
            </a:r>
            <a:r>
              <a:rPr lang="en-US" sz="3200" dirty="0">
                <a:solidFill>
                  <a:schemeClr val="bg1"/>
                </a:solidFill>
              </a:rPr>
              <a:t>The portion of the gun which   is held or shouldered</a:t>
            </a:r>
          </a:p>
          <a:p>
            <a:r>
              <a:rPr lang="en-US" sz="3200" u="sng" dirty="0">
                <a:solidFill>
                  <a:srgbClr val="FF66FF"/>
                </a:solidFill>
              </a:rPr>
              <a:t>Barrel:</a:t>
            </a:r>
            <a:r>
              <a:rPr lang="en-US" sz="3200" dirty="0">
                <a:solidFill>
                  <a:srgbClr val="FF66FF"/>
                </a:solidFill>
              </a:rPr>
              <a:t> </a:t>
            </a:r>
            <a:r>
              <a:rPr lang="en-US" sz="3200" dirty="0">
                <a:solidFill>
                  <a:schemeClr val="bg1"/>
                </a:solidFill>
              </a:rPr>
              <a:t>The metal tube through which the bullet is fired.</a:t>
            </a:r>
          </a:p>
          <a:p>
            <a:r>
              <a:rPr lang="en-US" sz="3200" u="sng" dirty="0">
                <a:solidFill>
                  <a:srgbClr val="FF66FF"/>
                </a:solidFill>
              </a:rPr>
              <a:t>Chamber</a:t>
            </a:r>
            <a:r>
              <a:rPr lang="en-US" sz="3200" dirty="0">
                <a:solidFill>
                  <a:srgbClr val="FF66FF"/>
                </a:solidFill>
              </a:rPr>
              <a:t>: </a:t>
            </a:r>
            <a:r>
              <a:rPr lang="en-US" sz="3200" dirty="0">
                <a:solidFill>
                  <a:schemeClr val="bg1"/>
                </a:solidFill>
              </a:rPr>
              <a:t>The portion of the "action" that holds the cartridge ready for firing</a:t>
            </a:r>
            <a:r>
              <a:rPr lang="en-US" sz="3200" dirty="0">
                <a:solidFill>
                  <a:srgbClr val="FF66FF"/>
                </a:solidFill>
              </a:rPr>
              <a:t>.</a:t>
            </a:r>
          </a:p>
          <a:p>
            <a:r>
              <a:rPr lang="en-US" sz="3200" u="sng" dirty="0">
                <a:solidFill>
                  <a:srgbClr val="FF66FF"/>
                </a:solidFill>
              </a:rPr>
              <a:t>Bore:</a:t>
            </a:r>
            <a:r>
              <a:rPr lang="en-US" sz="3200" dirty="0">
                <a:solidFill>
                  <a:srgbClr val="FF66FF"/>
                </a:solidFill>
              </a:rPr>
              <a:t> </a:t>
            </a:r>
            <a:r>
              <a:rPr lang="en-US" sz="3200" dirty="0">
                <a:solidFill>
                  <a:schemeClr val="bg1"/>
                </a:solidFill>
              </a:rPr>
              <a:t>The inside of the barrel.</a:t>
            </a:r>
            <a:r>
              <a:rPr lang="en-US" sz="3200" dirty="0">
                <a:solidFill>
                  <a:srgbClr val="FF66FF"/>
                </a:solidFill>
              </a:rPr>
              <a:t> </a:t>
            </a:r>
            <a:r>
              <a:rPr lang="en-US" sz="3200" dirty="0"/>
              <a:t>"</a:t>
            </a:r>
            <a:r>
              <a:rPr lang="en-US" sz="3200" dirty="0">
                <a:solidFill>
                  <a:schemeClr val="bg1"/>
                </a:solidFill>
              </a:rPr>
              <a:t>Smoothbore" weapons (typically shotguns) have no rifling. Most handguns and rifles have "rifling".</a:t>
            </a:r>
            <a:endParaRPr lang="en-US" sz="3200" dirty="0">
              <a:solidFill>
                <a:srgbClr val="FF66FF"/>
              </a:solidFill>
            </a:endParaRPr>
          </a:p>
          <a:p>
            <a:r>
              <a:rPr lang="en-US" sz="3200" u="sng" dirty="0">
                <a:solidFill>
                  <a:srgbClr val="FF66FF"/>
                </a:solidFill>
              </a:rPr>
              <a:t>Breech:</a:t>
            </a:r>
            <a:r>
              <a:rPr lang="en-US" sz="3200" dirty="0">
                <a:solidFill>
                  <a:srgbClr val="FF66FF"/>
                </a:solidFill>
              </a:rPr>
              <a:t> </a:t>
            </a:r>
            <a:r>
              <a:rPr lang="en-US" sz="3200" dirty="0">
                <a:solidFill>
                  <a:schemeClr val="bg1"/>
                </a:solidFill>
              </a:rPr>
              <a:t>The end of the barrel attached to the action</a:t>
            </a:r>
            <a:r>
              <a:rPr lang="en-US" sz="3200" dirty="0">
                <a:solidFill>
                  <a:srgbClr val="FF66FF"/>
                </a:solidFill>
              </a:rPr>
              <a:t>.</a:t>
            </a:r>
          </a:p>
          <a:p>
            <a:pPr>
              <a:lnSpc>
                <a:spcPct val="80000"/>
              </a:lnSpc>
              <a:spcBef>
                <a:spcPct val="20000"/>
              </a:spcBef>
            </a:pPr>
            <a:r>
              <a:rPr lang="en-US" sz="3200" u="sng" dirty="0">
                <a:solidFill>
                  <a:srgbClr val="FF66FF"/>
                </a:solidFill>
              </a:rPr>
              <a:t>Magazine:</a:t>
            </a:r>
            <a:r>
              <a:rPr lang="en-US" sz="3200" dirty="0">
                <a:solidFill>
                  <a:srgbClr val="FF66FF"/>
                </a:solidFill>
              </a:rPr>
              <a:t> </a:t>
            </a:r>
            <a:r>
              <a:rPr lang="en-US" sz="3200" dirty="0">
                <a:solidFill>
                  <a:schemeClr val="bg1"/>
                </a:solidFill>
              </a:rPr>
              <a:t>This is a device for storing cartridges in a repeating firearm for loading into the chamber. Also referred to as a "clip"</a:t>
            </a:r>
          </a:p>
          <a:p>
            <a:endParaRPr lang="en-US" sz="3200" dirty="0">
              <a:solidFill>
                <a:srgbClr val="FF66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457200" y="304800"/>
            <a:ext cx="8686800" cy="6553200"/>
          </a:xfrm>
        </p:spPr>
        <p:txBody>
          <a:bodyPr/>
          <a:lstStyle/>
          <a:p>
            <a:pPr eaLnBrk="1" hangingPunct="1"/>
            <a:r>
              <a:rPr lang="en-US" b="1">
                <a:solidFill>
                  <a:srgbClr val="FF3300"/>
                </a:solidFill>
              </a:rPr>
              <a:t>Stock:</a:t>
            </a:r>
            <a:r>
              <a:rPr lang="en-US" b="1"/>
              <a:t> </a:t>
            </a:r>
            <a:r>
              <a:rPr lang="en-US" b="1">
                <a:solidFill>
                  <a:srgbClr val="FFCC66"/>
                </a:solidFill>
              </a:rPr>
              <a:t>A wood, metal, or plastic frame that holds the barrel and action and allows the gun to be held firmly.</a:t>
            </a:r>
          </a:p>
          <a:p>
            <a:pPr eaLnBrk="1" hangingPunct="1"/>
            <a:r>
              <a:rPr lang="en-US" b="1">
                <a:solidFill>
                  <a:srgbClr val="FF3300"/>
                </a:solidFill>
              </a:rPr>
              <a:t>Hammer:</a:t>
            </a:r>
            <a:r>
              <a:rPr lang="en-US" b="1">
                <a:solidFill>
                  <a:srgbClr val="FFFF00"/>
                </a:solidFill>
              </a:rPr>
              <a:t> </a:t>
            </a:r>
            <a:r>
              <a:rPr lang="en-US" b="1">
                <a:solidFill>
                  <a:srgbClr val="FFCC66"/>
                </a:solidFill>
              </a:rPr>
              <a:t>A metal rod or plate that strikes the cartridge primer to detonate the powder.</a:t>
            </a:r>
          </a:p>
          <a:p>
            <a:pPr eaLnBrk="1" hangingPunct="1"/>
            <a:r>
              <a:rPr lang="en-US" b="1">
                <a:solidFill>
                  <a:srgbClr val="FF3300"/>
                </a:solidFill>
              </a:rPr>
              <a:t>Muzzle:</a:t>
            </a:r>
            <a:r>
              <a:rPr lang="en-US" b="1">
                <a:solidFill>
                  <a:srgbClr val="FFFF00"/>
                </a:solidFill>
              </a:rPr>
              <a:t> </a:t>
            </a:r>
            <a:r>
              <a:rPr lang="en-US" b="1">
                <a:solidFill>
                  <a:srgbClr val="FFCC66"/>
                </a:solidFill>
              </a:rPr>
              <a:t>The end of the barrel out of which the bullet comes.</a:t>
            </a:r>
          </a:p>
          <a:p>
            <a:pPr eaLnBrk="1" hangingPunct="1"/>
            <a:r>
              <a:rPr lang="en-US" b="1">
                <a:solidFill>
                  <a:srgbClr val="FF3300"/>
                </a:solidFill>
              </a:rPr>
              <a:t>Choke:</a:t>
            </a:r>
            <a:r>
              <a:rPr lang="en-US" b="1">
                <a:solidFill>
                  <a:srgbClr val="FF66FF"/>
                </a:solidFill>
              </a:rPr>
              <a:t> </a:t>
            </a:r>
            <a:r>
              <a:rPr lang="en-US" b="1">
                <a:solidFill>
                  <a:srgbClr val="FFCC66"/>
                </a:solidFill>
              </a:rPr>
              <a:t>A constriction of a shotgun bore at the muzzle that determines the pattern of the fired shot</a:t>
            </a:r>
          </a:p>
          <a:p>
            <a:pPr eaLnBrk="1" hangingPunct="1"/>
            <a:endParaRPr lang="en-US" b="1">
              <a:solidFill>
                <a:srgbClr val="FFCC66"/>
              </a:solidFill>
            </a:endParaRPr>
          </a:p>
          <a:p>
            <a:pPr eaLnBrk="1" hangingPunct="1"/>
            <a:endParaRPr lang="en-US" b="1">
              <a:solidFill>
                <a:srgbClr val="FFCC66"/>
              </a:solidFill>
            </a:endParaRPr>
          </a:p>
          <a:p>
            <a:pPr eaLnBrk="1" hangingPunct="1"/>
            <a:endParaRPr lang="en-US" b="1">
              <a:solidFill>
                <a:srgbClr val="FFFF00"/>
              </a:solidFill>
            </a:endParaRPr>
          </a:p>
          <a:p>
            <a:pPr eaLnBrk="1" hangingPunct="1"/>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a:xfrm>
            <a:off x="457200" y="685800"/>
            <a:ext cx="8229600" cy="5440363"/>
          </a:xfrm>
        </p:spPr>
        <p:txBody>
          <a:bodyPr/>
          <a:lstStyle/>
          <a:p>
            <a:pPr eaLnBrk="1" hangingPunct="1"/>
            <a:r>
              <a:rPr lang="en-US" sz="5400">
                <a:solidFill>
                  <a:schemeClr val="accent1"/>
                </a:solidFill>
              </a:rPr>
              <a:t>Safety:</a:t>
            </a:r>
            <a:r>
              <a:rPr lang="en-US" sz="5400"/>
              <a:t> </a:t>
            </a:r>
            <a:r>
              <a:rPr lang="en-US" sz="5400">
                <a:solidFill>
                  <a:schemeClr val="bg1"/>
                </a:solidFill>
              </a:rPr>
              <a:t>A mechanism on an action to prevent firing of the gun.</a:t>
            </a:r>
          </a:p>
          <a:p>
            <a:pPr eaLnBrk="1" hangingPunct="1"/>
            <a:r>
              <a:rPr lang="en-US" sz="5400">
                <a:solidFill>
                  <a:schemeClr val="accent1"/>
                </a:solidFill>
              </a:rPr>
              <a:t>Cartridge:</a:t>
            </a:r>
            <a:r>
              <a:rPr lang="en-US" sz="5400" b="1">
                <a:solidFill>
                  <a:srgbClr val="FF66FF"/>
                </a:solidFill>
              </a:rPr>
              <a:t> </a:t>
            </a:r>
            <a:r>
              <a:rPr lang="en-US" sz="5400">
                <a:solidFill>
                  <a:schemeClr val="bg1"/>
                </a:solidFill>
              </a:rPr>
              <a:t>Also called a "round". Made up of a case, primer, powder, and bullet.</a:t>
            </a:r>
          </a:p>
          <a:p>
            <a:pPr eaLnBrk="1" hangingPunct="1"/>
            <a:endParaRPr lang="en-US" sz="5400">
              <a:solidFill>
                <a:schemeClr val="bg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274638"/>
            <a:ext cx="3733800" cy="1096962"/>
          </a:xfrm>
        </p:spPr>
        <p:txBody>
          <a:bodyPr/>
          <a:lstStyle/>
          <a:p>
            <a:pPr eaLnBrk="1" hangingPunct="1"/>
            <a:r>
              <a:rPr lang="en-US" u="sng">
                <a:solidFill>
                  <a:schemeClr val="bg1"/>
                </a:solidFill>
              </a:rPr>
              <a:t>Cartridge</a:t>
            </a:r>
          </a:p>
        </p:txBody>
      </p:sp>
      <p:sp>
        <p:nvSpPr>
          <p:cNvPr id="28675" name="Rectangle 3"/>
          <p:cNvSpPr>
            <a:spLocks noGrp="1" noChangeArrowheads="1"/>
          </p:cNvSpPr>
          <p:nvPr>
            <p:ph type="body" sz="half" idx="2"/>
          </p:nvPr>
        </p:nvSpPr>
        <p:spPr>
          <a:xfrm>
            <a:off x="4343400" y="0"/>
            <a:ext cx="4800600" cy="6553200"/>
          </a:xfrm>
        </p:spPr>
        <p:txBody>
          <a:bodyPr/>
          <a:lstStyle/>
          <a:p>
            <a:pPr eaLnBrk="1" hangingPunct="1"/>
            <a:r>
              <a:rPr lang="en-US" sz="2800">
                <a:solidFill>
                  <a:schemeClr val="bg1"/>
                </a:solidFill>
              </a:rPr>
              <a:t>Cartridge or round packages the </a:t>
            </a:r>
            <a:r>
              <a:rPr lang="en-US" sz="2800">
                <a:solidFill>
                  <a:schemeClr val="bg1"/>
                </a:solidFill>
                <a:hlinkClick r:id="rId3" tooltip="Bullet"/>
              </a:rPr>
              <a:t>bullet</a:t>
            </a:r>
            <a:endParaRPr lang="en-US" sz="2800">
              <a:solidFill>
                <a:schemeClr val="bg1"/>
              </a:solidFill>
            </a:endParaRPr>
          </a:p>
          <a:p>
            <a:pPr eaLnBrk="1" hangingPunct="1"/>
            <a:r>
              <a:rPr lang="en-US" sz="2800">
                <a:solidFill>
                  <a:schemeClr val="bg1"/>
                </a:solidFill>
              </a:rPr>
              <a:t>, </a:t>
            </a:r>
            <a:r>
              <a:rPr lang="en-US" sz="2800">
                <a:solidFill>
                  <a:schemeClr val="bg1"/>
                </a:solidFill>
                <a:hlinkClick r:id="rId4" tooltip="Gunpowder"/>
              </a:rPr>
              <a:t>gunpowder</a:t>
            </a:r>
            <a:r>
              <a:rPr lang="en-US" sz="2800">
                <a:solidFill>
                  <a:schemeClr val="bg1"/>
                </a:solidFill>
              </a:rPr>
              <a:t> and </a:t>
            </a:r>
            <a:r>
              <a:rPr lang="en-US" sz="2800">
                <a:solidFill>
                  <a:schemeClr val="bg1"/>
                </a:solidFill>
                <a:hlinkClick r:id="rId5" tooltip="Percussion cap"/>
              </a:rPr>
              <a:t>primer</a:t>
            </a:r>
            <a:r>
              <a:rPr lang="en-US" sz="2800">
                <a:solidFill>
                  <a:schemeClr val="bg1"/>
                </a:solidFill>
              </a:rPr>
              <a:t> into a single metallic case </a:t>
            </a:r>
          </a:p>
          <a:p>
            <a:pPr eaLnBrk="1" hangingPunct="1"/>
            <a:r>
              <a:rPr lang="en-US" sz="2800">
                <a:solidFill>
                  <a:schemeClr val="bg1"/>
                </a:solidFill>
              </a:rPr>
              <a:t>precisely made to fit the firing chamber of a </a:t>
            </a:r>
            <a:r>
              <a:rPr lang="en-US" sz="2800">
                <a:solidFill>
                  <a:schemeClr val="bg1"/>
                </a:solidFill>
                <a:hlinkClick r:id="rId6" tooltip="Firearm"/>
              </a:rPr>
              <a:t>firearm</a:t>
            </a:r>
            <a:endParaRPr lang="en-US" sz="2800">
              <a:solidFill>
                <a:schemeClr val="bg1"/>
              </a:solidFill>
            </a:endParaRPr>
          </a:p>
          <a:p>
            <a:pPr eaLnBrk="1" hangingPunct="1"/>
            <a:r>
              <a:rPr lang="en-US" sz="2800">
                <a:solidFill>
                  <a:schemeClr val="bg1"/>
                </a:solidFill>
              </a:rPr>
              <a:t>The primer is a small charge of impact-sensitive chemical that may be located at the center of the case head (</a:t>
            </a:r>
            <a:r>
              <a:rPr lang="en-US" sz="2800">
                <a:solidFill>
                  <a:schemeClr val="bg1"/>
                </a:solidFill>
                <a:hlinkClick r:id="rId7" tooltip="Centerfire ammunition"/>
              </a:rPr>
              <a:t>centerfire ammunition</a:t>
            </a:r>
            <a:r>
              <a:rPr lang="en-US" sz="2800">
                <a:solidFill>
                  <a:schemeClr val="bg1"/>
                </a:solidFill>
              </a:rPr>
              <a:t>) or at its rim (</a:t>
            </a:r>
            <a:r>
              <a:rPr lang="en-US" sz="2800">
                <a:solidFill>
                  <a:schemeClr val="bg1"/>
                </a:solidFill>
                <a:hlinkClick r:id="rId8" tooltip="Rimfire"/>
              </a:rPr>
              <a:t>rimfire</a:t>
            </a:r>
            <a:r>
              <a:rPr lang="en-US" sz="2800">
                <a:solidFill>
                  <a:schemeClr val="bg1"/>
                </a:solidFill>
              </a:rPr>
              <a:t> ammunition). </a:t>
            </a:r>
          </a:p>
          <a:p>
            <a:pPr eaLnBrk="1" hangingPunct="1"/>
            <a:endParaRPr lang="en-US" sz="2800">
              <a:solidFill>
                <a:schemeClr val="bg1"/>
              </a:solidFill>
            </a:endParaRPr>
          </a:p>
        </p:txBody>
      </p:sp>
      <p:pic>
        <p:nvPicPr>
          <p:cNvPr id="28676" name="Picture 4" descr="Rimmed, centerfire .303 in cartridge from WWII.">
            <a:hlinkClick r:id="rId9" tooltip="Rimmed, centerfire .303 in cartridge from WWII."/>
          </p:cNvPr>
          <p:cNvPicPr>
            <a:picLocks noGrp="1" noChangeAspect="1" noChangeArrowheads="1"/>
          </p:cNvPicPr>
          <p:nvPr>
            <p:ph sz="half" idx="1"/>
          </p:nvPr>
        </p:nvPicPr>
        <p:blipFill>
          <a:blip r:embed="rId10"/>
          <a:srcRect/>
          <a:stretch>
            <a:fillRect/>
          </a:stretch>
        </p:blipFill>
        <p:spPr>
          <a:xfrm>
            <a:off x="0" y="1828800"/>
            <a:ext cx="4343400" cy="2209800"/>
          </a:xfrm>
          <a:ln>
            <a:solidFill>
              <a:srgbClr val="C0C0C0"/>
            </a:solidFill>
          </a:ln>
        </p:spPr>
      </p:pic>
      <p:sp>
        <p:nvSpPr>
          <p:cNvPr id="28677" name="Rectangle 5"/>
          <p:cNvSpPr>
            <a:spLocks noChangeArrowheads="1"/>
          </p:cNvSpPr>
          <p:nvPr/>
        </p:nvSpPr>
        <p:spPr bwMode="auto">
          <a:xfrm>
            <a:off x="0" y="4114800"/>
            <a:ext cx="4343400" cy="1676400"/>
          </a:xfrm>
          <a:prstGeom prst="rect">
            <a:avLst/>
          </a:prstGeom>
          <a:solidFill>
            <a:srgbClr val="C0C0C0"/>
          </a:solidFill>
          <a:ln w="9525">
            <a:solidFill>
              <a:srgbClr val="C0C0C0"/>
            </a:solidFill>
            <a:miter lim="800000"/>
            <a:headEnd/>
            <a:tailEnd/>
          </a:ln>
        </p:spPr>
        <p:txBody>
          <a:bodyPr wrap="none" anchor="ctr"/>
          <a:lstStyle/>
          <a:p>
            <a:pPr eaLnBrk="0" hangingPunct="0"/>
            <a:r>
              <a:rPr lang="en-US" sz="2800">
                <a:latin typeface="Times New Roman" pitchFamily="18" charset="0"/>
              </a:rPr>
              <a:t>Rimmed, centerfire .303 in </a:t>
            </a:r>
          </a:p>
          <a:p>
            <a:pPr eaLnBrk="0" hangingPunct="0"/>
            <a:r>
              <a:rPr lang="en-US" sz="2800">
                <a:latin typeface="Times New Roman" pitchFamily="18" charset="0"/>
              </a:rPr>
              <a:t>cartridge from WWII.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0"/>
            <a:ext cx="8382000" cy="914400"/>
          </a:xfrm>
        </p:spPr>
        <p:txBody>
          <a:bodyPr/>
          <a:lstStyle/>
          <a:p>
            <a:pPr eaLnBrk="1" hangingPunct="1"/>
            <a:r>
              <a:rPr lang="en-US" sz="6000" u="sng"/>
              <a:t> </a:t>
            </a:r>
          </a:p>
        </p:txBody>
      </p:sp>
      <p:sp>
        <p:nvSpPr>
          <p:cNvPr id="29699" name="Rectangle 3"/>
          <p:cNvSpPr>
            <a:spLocks noGrp="1" noChangeArrowheads="1"/>
          </p:cNvSpPr>
          <p:nvPr>
            <p:ph type="body" sz="half" idx="1"/>
          </p:nvPr>
        </p:nvSpPr>
        <p:spPr>
          <a:xfrm>
            <a:off x="0" y="2895600"/>
            <a:ext cx="4953000" cy="3962400"/>
          </a:xfrm>
        </p:spPr>
        <p:txBody>
          <a:bodyPr/>
          <a:lstStyle/>
          <a:p>
            <a:pPr eaLnBrk="1" hangingPunct="1"/>
            <a:r>
              <a:rPr lang="en-US" sz="2800"/>
              <a:t> </a:t>
            </a:r>
          </a:p>
        </p:txBody>
      </p:sp>
      <p:pic>
        <p:nvPicPr>
          <p:cNvPr id="29700" name="Picture 4" descr=".357 Magnum cartridges, containing bullets">
            <a:hlinkClick r:id="rId2" tooltip=".357 Magnum cartridges, containing bullets"/>
          </p:cNvPr>
          <p:cNvPicPr>
            <a:picLocks noGrp="1" noChangeAspect="1" noChangeArrowheads="1"/>
          </p:cNvPicPr>
          <p:nvPr>
            <p:ph sz="quarter" idx="2"/>
          </p:nvPr>
        </p:nvPicPr>
        <p:blipFill>
          <a:blip r:embed="rId3"/>
          <a:srcRect/>
          <a:stretch>
            <a:fillRect/>
          </a:stretch>
        </p:blipFill>
        <p:spPr>
          <a:xfrm>
            <a:off x="4953000" y="3581400"/>
            <a:ext cx="4191000" cy="3276600"/>
          </a:xfrm>
        </p:spPr>
      </p:pic>
      <p:sp>
        <p:nvSpPr>
          <p:cNvPr id="29701" name="Rectangle 5"/>
          <p:cNvSpPr>
            <a:spLocks noChangeArrowheads="1"/>
          </p:cNvSpPr>
          <p:nvPr/>
        </p:nvSpPr>
        <p:spPr bwMode="auto">
          <a:xfrm>
            <a:off x="762000" y="2133600"/>
            <a:ext cx="76200" cy="76200"/>
          </a:xfrm>
          <a:prstGeom prst="rect">
            <a:avLst/>
          </a:prstGeom>
          <a:solidFill>
            <a:schemeClr val="accent1"/>
          </a:solidFill>
          <a:ln w="9525">
            <a:solidFill>
              <a:schemeClr val="tx1"/>
            </a:solidFill>
            <a:miter lim="800000"/>
            <a:headEnd/>
            <a:tailEnd/>
          </a:ln>
        </p:spPr>
        <p:txBody>
          <a:bodyPr wrap="none" anchor="ctr"/>
          <a:lstStyle/>
          <a:p>
            <a:endParaRPr lang="en-US"/>
          </a:p>
        </p:txBody>
      </p:sp>
      <p:pic>
        <p:nvPicPr>
          <p:cNvPr id="29702" name="Picture 6" descr="A modern cartridge is made up of five components:1.  the bullet itself, which serves as the projectile; 2. the casing, which holds all parts together; 3. the explosive, for example gunpowder or cordite, which serves as a propellant; 4. the rim, at the base of the cartridge; 5. the primer, which ignites the gunpowder.">
            <a:hlinkClick r:id="rId4" tooltip="A modern cartridge is made up of five components:1.  the bullet itself, which serves as the projectile; 2. the casing, which holds all parts together; 3. the explosive, for example gunpowder or cordite, which serves as a propellant; 4. the rim, at the base of the cartridge; 5. the primer, which ignites the gunpowder."/>
          </p:cNvPr>
          <p:cNvPicPr>
            <a:picLocks noGrp="1" noChangeAspect="1" noChangeArrowheads="1"/>
          </p:cNvPicPr>
          <p:nvPr>
            <p:ph sz="quarter" idx="3"/>
          </p:nvPr>
        </p:nvPicPr>
        <p:blipFill>
          <a:blip r:embed="rId5"/>
          <a:srcRect/>
          <a:stretch>
            <a:fillRect/>
          </a:stretch>
        </p:blipFill>
        <p:spPr>
          <a:xfrm>
            <a:off x="0" y="0"/>
            <a:ext cx="3429000" cy="3276600"/>
          </a:xfrm>
        </p:spPr>
      </p:pic>
      <p:sp>
        <p:nvSpPr>
          <p:cNvPr id="29703" name="Rectangle 7"/>
          <p:cNvSpPr>
            <a:spLocks noChangeArrowheads="1"/>
          </p:cNvSpPr>
          <p:nvPr/>
        </p:nvSpPr>
        <p:spPr bwMode="auto">
          <a:xfrm>
            <a:off x="0" y="3581400"/>
            <a:ext cx="4953000" cy="3416300"/>
          </a:xfrm>
          <a:prstGeom prst="rect">
            <a:avLst/>
          </a:prstGeom>
          <a:solidFill>
            <a:srgbClr val="FFFFFF"/>
          </a:solidFill>
          <a:ln w="9525">
            <a:noFill/>
            <a:miter lim="800000"/>
            <a:headEnd/>
            <a:tailEnd/>
          </a:ln>
        </p:spPr>
        <p:txBody>
          <a:bodyPr>
            <a:spAutoFit/>
          </a:bodyPr>
          <a:lstStyle/>
          <a:p>
            <a:pPr eaLnBrk="0" hangingPunct="0"/>
            <a:r>
              <a:rPr lang="en-US" b="1">
                <a:solidFill>
                  <a:schemeClr val="bg2"/>
                </a:solidFill>
              </a:rPr>
              <a:t>1.the bullet itself </a:t>
            </a:r>
          </a:p>
          <a:p>
            <a:pPr eaLnBrk="0" hangingPunct="0"/>
            <a:r>
              <a:rPr lang="en-US" b="1">
                <a:solidFill>
                  <a:schemeClr val="bg2"/>
                </a:solidFill>
              </a:rPr>
              <a:t>2. the casing, which holds all parts together</a:t>
            </a:r>
            <a:r>
              <a:rPr lang="en-US"/>
              <a:t> </a:t>
            </a:r>
            <a:endParaRPr lang="en-US" b="1">
              <a:solidFill>
                <a:schemeClr val="bg2"/>
              </a:solidFill>
            </a:endParaRPr>
          </a:p>
          <a:p>
            <a:pPr eaLnBrk="0" hangingPunct="0"/>
            <a:r>
              <a:rPr lang="en-US" b="1" i="1">
                <a:solidFill>
                  <a:schemeClr val="bg2"/>
                </a:solidFill>
              </a:rPr>
              <a:t>3.</a:t>
            </a:r>
            <a:r>
              <a:rPr lang="en-US" b="1">
                <a:solidFill>
                  <a:schemeClr val="bg2"/>
                </a:solidFill>
              </a:rPr>
              <a:t> the explosive, for example </a:t>
            </a:r>
          </a:p>
          <a:p>
            <a:pPr eaLnBrk="0" hangingPunct="0"/>
            <a:r>
              <a:rPr lang="en-US" b="1">
                <a:solidFill>
                  <a:schemeClr val="bg2"/>
                </a:solidFill>
                <a:hlinkClick r:id="rId6" tooltip="Gunpowder"/>
              </a:rPr>
              <a:t>gunpowder</a:t>
            </a:r>
            <a:endParaRPr lang="en-US" b="1">
              <a:solidFill>
                <a:schemeClr val="bg2"/>
              </a:solidFill>
            </a:endParaRPr>
          </a:p>
          <a:p>
            <a:pPr eaLnBrk="0" hangingPunct="0"/>
            <a:r>
              <a:rPr lang="en-US" b="1" i="1">
                <a:solidFill>
                  <a:schemeClr val="bg2"/>
                </a:solidFill>
              </a:rPr>
              <a:t>4.</a:t>
            </a:r>
            <a:r>
              <a:rPr lang="en-US" b="1">
                <a:solidFill>
                  <a:schemeClr val="bg2"/>
                </a:solidFill>
              </a:rPr>
              <a:t> the rim, at the base of the cartridge </a:t>
            </a:r>
          </a:p>
          <a:p>
            <a:pPr eaLnBrk="0" hangingPunct="0"/>
            <a:r>
              <a:rPr lang="en-US" b="1" i="1">
                <a:solidFill>
                  <a:schemeClr val="bg2"/>
                </a:solidFill>
              </a:rPr>
              <a:t>5.</a:t>
            </a:r>
            <a:r>
              <a:rPr lang="en-US" b="1">
                <a:solidFill>
                  <a:schemeClr val="bg2"/>
                </a:solidFill>
              </a:rPr>
              <a:t> the </a:t>
            </a:r>
            <a:r>
              <a:rPr lang="en-US" b="1">
                <a:solidFill>
                  <a:schemeClr val="bg2"/>
                </a:solidFill>
                <a:hlinkClick r:id="rId7" tooltip="Primer"/>
              </a:rPr>
              <a:t>primer</a:t>
            </a:r>
            <a:r>
              <a:rPr lang="en-US" b="1">
                <a:solidFill>
                  <a:schemeClr val="bg2"/>
                </a:solidFill>
              </a:rPr>
              <a:t>, which ignites the gunpowder</a:t>
            </a:r>
          </a:p>
        </p:txBody>
      </p:sp>
      <p:pic>
        <p:nvPicPr>
          <p:cNvPr id="29704" name="Picture 8" descr=".303 inch centrefire, rimmed ammunition">
            <a:hlinkClick r:id="rId8" tooltip=".303 inch centrefire, rimmed ammunition"/>
          </p:cNvPr>
          <p:cNvPicPr>
            <a:picLocks noChangeAspect="1" noChangeArrowheads="1"/>
          </p:cNvPicPr>
          <p:nvPr/>
        </p:nvPicPr>
        <p:blipFill>
          <a:blip r:embed="rId9"/>
          <a:srcRect/>
          <a:stretch>
            <a:fillRect/>
          </a:stretch>
        </p:blipFill>
        <p:spPr bwMode="auto">
          <a:xfrm>
            <a:off x="4114800" y="990600"/>
            <a:ext cx="5029200" cy="2590800"/>
          </a:xfrm>
          <a:prstGeom prst="rect">
            <a:avLst/>
          </a:prstGeom>
          <a:solidFill>
            <a:srgbClr val="FFFFFF"/>
          </a:solidFill>
          <a:ln w="9525">
            <a:noFill/>
            <a:miter lim="800000"/>
            <a:headEnd/>
            <a:tailEnd/>
          </a:ln>
        </p:spPr>
      </p:pic>
      <p:sp>
        <p:nvSpPr>
          <p:cNvPr id="29705" name="Rectangle 9"/>
          <p:cNvSpPr>
            <a:spLocks noChangeArrowheads="1"/>
          </p:cNvSpPr>
          <p:nvPr/>
        </p:nvSpPr>
        <p:spPr bwMode="auto">
          <a:xfrm>
            <a:off x="4495800" y="0"/>
            <a:ext cx="3581400" cy="762000"/>
          </a:xfrm>
          <a:prstGeom prst="rect">
            <a:avLst/>
          </a:prstGeom>
          <a:noFill/>
          <a:ln w="9525">
            <a:noFill/>
            <a:miter lim="800000"/>
            <a:headEnd/>
            <a:tailEnd/>
          </a:ln>
        </p:spPr>
        <p:txBody>
          <a:bodyPr>
            <a:spAutoFit/>
          </a:bodyPr>
          <a:lstStyle/>
          <a:p>
            <a:r>
              <a:rPr lang="en-US" sz="4400" u="sng">
                <a:solidFill>
                  <a:schemeClr val="bg1"/>
                </a:solidFill>
              </a:rPr>
              <a:t>Cartridge</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en-US"/>
          </a:p>
        </p:txBody>
      </p:sp>
      <p:sp>
        <p:nvSpPr>
          <p:cNvPr id="30723" name="Rectangle 3"/>
          <p:cNvSpPr>
            <a:spLocks noGrp="1" noChangeArrowheads="1"/>
          </p:cNvSpPr>
          <p:nvPr>
            <p:ph idx="1"/>
          </p:nvPr>
        </p:nvSpPr>
        <p:spPr/>
        <p:txBody>
          <a:bodyPr/>
          <a:lstStyle/>
          <a:p>
            <a:pPr eaLnBrk="1" hangingPunct="1"/>
            <a:endParaRPr lang="en-US"/>
          </a:p>
        </p:txBody>
      </p:sp>
      <p:pic>
        <p:nvPicPr>
          <p:cNvPr id="30724" name="Picture 4" descr="FOR105"/>
          <p:cNvPicPr>
            <a:picLocks noChangeAspect="1" noChangeArrowheads="1"/>
          </p:cNvPicPr>
          <p:nvPr/>
        </p:nvPicPr>
        <p:blipFill>
          <a:blip r:embed="rId2"/>
          <a:srcRect/>
          <a:stretch>
            <a:fillRect/>
          </a:stretch>
        </p:blipFill>
        <p:spPr bwMode="auto">
          <a:xfrm>
            <a:off x="457200" y="0"/>
            <a:ext cx="8001000" cy="6629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endParaRPr lang="en-US"/>
          </a:p>
        </p:txBody>
      </p:sp>
      <p:pic>
        <p:nvPicPr>
          <p:cNvPr id="4099" name="Picture 3" descr="black_hole"/>
          <p:cNvPicPr>
            <a:picLocks noGrp="1" noChangeAspect="1" noChangeArrowheads="1" noCrop="1"/>
          </p:cNvPicPr>
          <p:nvPr>
            <p:ph idx="1"/>
          </p:nvPr>
        </p:nvPicPr>
        <p:blipFill>
          <a:blip r:embed="rId2"/>
          <a:srcRect/>
          <a:stretch>
            <a:fillRect/>
          </a:stretch>
        </p:blipFill>
        <p:spPr>
          <a:xfrm>
            <a:off x="0" y="0"/>
            <a:ext cx="9525000" cy="7029450"/>
          </a:xfrm>
          <a:noFill/>
        </p:spPr>
      </p:pic>
      <p:sp>
        <p:nvSpPr>
          <p:cNvPr id="4100" name="WordArt 4"/>
          <p:cNvSpPr>
            <a:spLocks noChangeArrowheads="1" noChangeShapeType="1" noTextEdit="1"/>
          </p:cNvSpPr>
          <p:nvPr/>
        </p:nvSpPr>
        <p:spPr bwMode="auto">
          <a:xfrm>
            <a:off x="685800" y="1524000"/>
            <a:ext cx="8077200" cy="2438400"/>
          </a:xfrm>
          <a:prstGeom prst="rect">
            <a:avLst/>
          </a:prstGeom>
        </p:spPr>
        <p:txBody>
          <a:bodyPr wrap="none" fromWordArt="1">
            <a:prstTxWarp prst="textWave1">
              <a:avLst>
                <a:gd name="adj1" fmla="val 13005"/>
                <a:gd name="adj2" fmla="val 0"/>
              </a:avLst>
            </a:prstTxWarp>
          </a:bodyPr>
          <a:lstStyle/>
          <a:p>
            <a:pPr algn="ctr"/>
            <a:r>
              <a:rPr lang="en-US" sz="3600" kern="10">
                <a:ln w="9525">
                  <a:noFill/>
                  <a:round/>
                  <a:headEnd/>
                  <a:tailEnd/>
                </a:ln>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a:cs typeface="Times New Roman"/>
              </a:rPr>
              <a:t>What is a firearm?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p:cTn id="7" dur="3000" fill="hold"/>
                                        <p:tgtEl>
                                          <p:spTgt spid="4100"/>
                                        </p:tgtEl>
                                        <p:attrNameLst>
                                          <p:attrName>ppt_w</p:attrName>
                                        </p:attrNameLst>
                                      </p:cBhvr>
                                      <p:tavLst>
                                        <p:tav tm="0">
                                          <p:val>
                                            <p:fltVal val="0"/>
                                          </p:val>
                                        </p:tav>
                                        <p:tav tm="100000">
                                          <p:val>
                                            <p:strVal val="#ppt_w"/>
                                          </p:val>
                                        </p:tav>
                                      </p:tavLst>
                                    </p:anim>
                                    <p:anim calcmode="lin" valueType="num">
                                      <p:cBhvr>
                                        <p:cTn id="8" dur="3000" fill="hold"/>
                                        <p:tgtEl>
                                          <p:spTgt spid="4100"/>
                                        </p:tgtEl>
                                        <p:attrNameLst>
                                          <p:attrName>ppt_h</p:attrName>
                                        </p:attrNameLst>
                                      </p:cBhvr>
                                      <p:tavLst>
                                        <p:tav tm="0">
                                          <p:val>
                                            <p:fltVal val="0"/>
                                          </p:val>
                                        </p:tav>
                                        <p:tav tm="100000">
                                          <p:val>
                                            <p:strVal val="#ppt_h"/>
                                          </p:val>
                                        </p:tav>
                                      </p:tavLst>
                                    </p:anim>
                                    <p:animEffect transition="in" filter="fade">
                                      <p:cBhvr>
                                        <p:cTn id="9" dur="3000"/>
                                        <p:tgtEl>
                                          <p:spTgt spid="4100"/>
                                        </p:tgtEl>
                                      </p:cBhvr>
                                    </p:animEffect>
                                  </p:childTnLst>
                                </p:cTn>
                              </p:par>
                            </p:childTnLst>
                          </p:cTn>
                        </p:par>
                        <p:par>
                          <p:cTn id="10" fill="hold" nodeType="afterGroup">
                            <p:stCondLst>
                              <p:cond delay="3000"/>
                            </p:stCondLst>
                            <p:childTnLst>
                              <p:par>
                                <p:cTn id="11" presetID="8" presetClass="emph" presetSubtype="0" fill="hold" grpId="1" nodeType="afterEffect">
                                  <p:stCondLst>
                                    <p:cond delay="0"/>
                                  </p:stCondLst>
                                  <p:childTnLst>
                                    <p:animRot by="43200000">
                                      <p:cBhvr>
                                        <p:cTn id="12" dur="500" fill="hold"/>
                                        <p:tgtEl>
                                          <p:spTgt spid="4100"/>
                                        </p:tgtEl>
                                        <p:attrNameLst>
                                          <p:attrName>r</p:attrName>
                                        </p:attrNameLst>
                                      </p:cBhvr>
                                    </p:animRot>
                                  </p:childTnLst>
                                </p:cTn>
                              </p:par>
                            </p:childTnLst>
                          </p:cTn>
                        </p:par>
                        <p:par>
                          <p:cTn id="13" fill="hold" nodeType="afterGroup">
                            <p:stCondLst>
                              <p:cond delay="3500"/>
                            </p:stCondLst>
                            <p:childTnLst>
                              <p:par>
                                <p:cTn id="14" presetID="0" presetClass="path" presetSubtype="0" accel="50000" decel="50000" fill="hold" grpId="2" nodeType="afterEffect">
                                  <p:stCondLst>
                                    <p:cond delay="5000"/>
                                  </p:stCondLst>
                                  <p:childTnLst>
                                    <p:animMotion origin="layout" path="M -7.77778E-6 -4.78502E-6 C -0.01789 0.00277 -0.03299 0.0067 -0.05105 0.00902 C -0.07014 0.01387 -0.08959 0.01711 -0.10886 0.0208 C -0.11632 0.02219 -0.13108 0.02658 -0.13108 0.02658 C -0.13178 0.03144 -0.12969 0.04045 -0.13334 0.04138 C -0.14948 0.04508 -0.16598 0.0386 -0.1823 0.0386 C -0.1948 0.0386 -0.20747 0.04045 -0.21997 0.04138 C -0.23785 0.04531 -0.2474 0.05062 -0.25782 0.07097 C -0.25747 0.07767 -0.25678 0.1521 -0.24896 0.16875 C -0.24671 0.1736 -0.24254 0.17614 -0.23994 0.18054 C -0.22501 0.20527 -0.23785 0.19233 -0.22448 0.20411 C -0.20192 0.24434 -0.23091 0.19556 -0.21112 0.22191 C -0.20921 0.22446 -0.20869 0.22862 -0.2066 0.23093 C -0.2033 0.23463 -0.19896 0.23625 -0.19549 0.23971 C -0.19028 0.24503 -0.18108 0.25959 -0.17553 0.26329 C -0.17205 0.2656 -0.16806 0.26537 -0.16442 0.2663 C -0.13872 0.28964 -0.08178 0.28918 -0.06007 0.29288 C 0.01163 0.32085 0.08628 0.34951 0.15555 0.38766 C 0.17222 0.3969 0.22118 0.39575 0.23107 0.39644 C 0.26961 0.39482 0.28472 0.40037 0.31336 0.38766 C 0.32899 0.37402 0.32239 0.3798 0.33333 0.36986 C 0.33524 0.36801 0.33784 0.36847 0.33993 0.36685 C 0.34461 0.36338 0.35329 0.35506 0.35329 0.35506 C 0.35989 0.34166 0.36614 0.33172 0.37326 0.31969 C 0.37656 0.31415 0.38229 0.3019 0.38229 0.3019 C 0.38697 0.28132 0.39739 0.26214 0.40451 0.24272 C 0.41475 0.21521 0.40208 0.26029 0.41336 0.21613 C 0.41406 0.21313 0.41562 0.20712 0.41562 0.20712 C 0.41197 0.15881 0.40642 0.10818 0.37326 0.07998 C 0.36927 0.06264 0.37465 0.07721 0.3644 0.06819 C 0.35729 0.06195 0.34444 0.04739 0.34444 0.04739 C 0.33854 0.02381 0.34062 0.03583 0.33784 0.01179 C 0.33611 -0.02104 0.33246 -0.05363 0.32673 -0.08576 C 0.32812 -0.1343 0.32916 -0.17106 0.33784 -0.2159 C 0.34079 -0.24942 0.35069 -0.29843 0.32673 -0.31946 C 0.32517 -0.32247 0.3243 -0.32617 0.32222 -0.32848 C 0.32048 -0.33033 0.3177 -0.32987 0.31562 -0.33125 C 0.29166 -0.34697 0.32899 -0.32663 0.29999 -0.34327 C 0.28454 -0.35206 0.26961 -0.36246 0.25329 -0.36685 C 0.23315 -0.38026 0.21527 -0.38581 0.1934 -0.39344 C 0.1769 -0.39921 0.16128 -0.40661 0.14444 -0.41123 C 0.13333 -0.41031 0.12135 -0.41378 0.11111 -0.40823 C 0.10677 -0.40592 0.1092 -0.39575 0.10659 -0.39043 C 0.10069 -0.37841 0.09253 -0.36246 0.08229 -0.35807 C 0.06944 -0.34096 0.06336 -0.32409 0.05781 -0.30166 C 0.05503 -0.29034 0.0467 -0.2693 0.0467 -0.2693 C 0.04374 -0.24942 0.03749 -0.2062 0.02881 -0.18932 C 0.02552 -0.16528 0.02465 -0.14563 0.02673 -0.12136 C 0.02378 -0.06403 0.02447 -0.09177 0.02447 -0.03837 L 0.00659 -0.04739 " pathEditMode="relative" ptsTypes="ffffffffffffffffffffffffffffffffffffffffffffffffAA">
                                      <p:cBhvr>
                                        <p:cTn id="15" dur="2000" fill="hold"/>
                                        <p:tgtEl>
                                          <p:spTgt spid="410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p:bldP spid="4100" grpId="1" animBg="1"/>
      <p:bldP spid="4100" grpId="2"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457200" y="304800"/>
            <a:ext cx="8229600" cy="5821363"/>
          </a:xfrm>
        </p:spPr>
        <p:txBody>
          <a:bodyPr/>
          <a:lstStyle/>
          <a:p>
            <a:pPr eaLnBrk="1" hangingPunct="1"/>
            <a:r>
              <a:rPr lang="en-US" b="1" u="sng">
                <a:solidFill>
                  <a:srgbClr val="FF3300"/>
                </a:solidFill>
              </a:rPr>
              <a:t>Gauge:</a:t>
            </a:r>
            <a:r>
              <a:rPr lang="en-US" b="1">
                <a:solidFill>
                  <a:schemeClr val="bg1"/>
                </a:solidFill>
              </a:rPr>
              <a:t> </a:t>
            </a:r>
            <a:r>
              <a:rPr lang="en-US">
                <a:solidFill>
                  <a:schemeClr val="bg1"/>
                </a:solidFill>
              </a:rPr>
              <a:t>Refers to the diameter of the barrel on a shotgun in terms of the number of lead balls the size of the bore it would take to weigh one pound (454 gm)  (10 gauge, 12 gauge, etc.)</a:t>
            </a:r>
          </a:p>
          <a:p>
            <a:pPr eaLnBrk="1" hangingPunct="1"/>
            <a:r>
              <a:rPr lang="en-US" b="1" u="sng">
                <a:solidFill>
                  <a:srgbClr val="FF3300"/>
                </a:solidFill>
              </a:rPr>
              <a:t>Caliber:</a:t>
            </a:r>
            <a:r>
              <a:rPr lang="en-US" b="1">
                <a:solidFill>
                  <a:schemeClr val="bg1"/>
                </a:solidFill>
              </a:rPr>
              <a:t> </a:t>
            </a:r>
            <a:r>
              <a:rPr lang="en-US">
                <a:solidFill>
                  <a:schemeClr val="bg1"/>
                </a:solidFill>
              </a:rPr>
              <a:t>The diameter of the bore measured from land to land, usually expressed in hundredths of an inch (.22 cal) or in millimeters (9mm).</a:t>
            </a:r>
          </a:p>
          <a:p>
            <a:pPr eaLnBrk="1" hangingPunct="1"/>
            <a:endParaRPr lang="en-US">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74638"/>
            <a:ext cx="8072438" cy="760412"/>
          </a:xfrm>
        </p:spPr>
        <p:txBody>
          <a:bodyPr/>
          <a:lstStyle/>
          <a:p>
            <a:pPr eaLnBrk="1" hangingPunct="1"/>
            <a:br>
              <a:rPr lang="en-US" sz="5400" u="sng"/>
            </a:br>
            <a:br>
              <a:rPr lang="en-US" sz="5400" u="sng"/>
            </a:br>
            <a:br>
              <a:rPr lang="en-US" sz="5400" u="sng"/>
            </a:br>
            <a:br>
              <a:rPr lang="en-US" sz="5400" u="sng"/>
            </a:br>
            <a:br>
              <a:rPr lang="en-US" sz="5400" u="sng"/>
            </a:br>
            <a:endParaRPr lang="en-US" sz="5400" u="sng"/>
          </a:p>
        </p:txBody>
      </p:sp>
      <p:sp>
        <p:nvSpPr>
          <p:cNvPr id="56323" name="Rectangle 3"/>
          <p:cNvSpPr>
            <a:spLocks noGrp="1" noChangeArrowheads="1"/>
          </p:cNvSpPr>
          <p:nvPr>
            <p:ph type="body" idx="1"/>
          </p:nvPr>
        </p:nvSpPr>
        <p:spPr>
          <a:xfrm>
            <a:off x="0" y="304800"/>
            <a:ext cx="8001000" cy="6248400"/>
          </a:xfrm>
        </p:spPr>
        <p:txBody>
          <a:bodyPr/>
          <a:lstStyle/>
          <a:p>
            <a:pPr eaLnBrk="1" hangingPunct="1">
              <a:lnSpc>
                <a:spcPct val="90000"/>
              </a:lnSpc>
            </a:pPr>
            <a:r>
              <a:rPr lang="en-US">
                <a:solidFill>
                  <a:srgbClr val="66FF33"/>
                </a:solidFill>
              </a:rPr>
              <a:t>Lead:</a:t>
            </a:r>
            <a:r>
              <a:rPr lang="en-US">
                <a:solidFill>
                  <a:schemeClr val="bg1"/>
                </a:solidFill>
              </a:rPr>
              <a:t> Simple cast, extruded, swaged, or otherwise fabricated lead slugs are the simplest form of bullets </a:t>
            </a:r>
          </a:p>
          <a:p>
            <a:pPr eaLnBrk="1" hangingPunct="1">
              <a:lnSpc>
                <a:spcPct val="90000"/>
              </a:lnSpc>
            </a:pPr>
            <a:r>
              <a:rPr lang="en-US">
                <a:solidFill>
                  <a:srgbClr val="66FF33"/>
                </a:solidFill>
              </a:rPr>
              <a:t>Jacketed Lead:</a:t>
            </a:r>
            <a:r>
              <a:rPr lang="en-US">
                <a:solidFill>
                  <a:schemeClr val="bg1"/>
                </a:solidFill>
              </a:rPr>
              <a:t> Bullets intended for high-velocity applications generally have a lead core jacketed or plated with </a:t>
            </a:r>
            <a:r>
              <a:rPr lang="en-US">
                <a:solidFill>
                  <a:schemeClr val="bg1"/>
                </a:solidFill>
                <a:hlinkClick r:id="rId3" tooltip="Copper"/>
              </a:rPr>
              <a:t>copper</a:t>
            </a:r>
            <a:r>
              <a:rPr lang="en-US">
                <a:solidFill>
                  <a:schemeClr val="bg1"/>
                </a:solidFill>
              </a:rPr>
              <a:t> or </a:t>
            </a:r>
            <a:r>
              <a:rPr lang="en-US">
                <a:solidFill>
                  <a:schemeClr val="bg1"/>
                </a:solidFill>
                <a:hlinkClick r:id="rId4" tooltip="Steel"/>
              </a:rPr>
              <a:t>steel</a:t>
            </a:r>
            <a:r>
              <a:rPr lang="en-US">
                <a:solidFill>
                  <a:schemeClr val="bg1"/>
                </a:solidFill>
              </a:rPr>
              <a:t>; the thin layer of copper protects the lead core during flight, delivering it intact to the target. </a:t>
            </a:r>
          </a:p>
          <a:p>
            <a:pPr eaLnBrk="1" hangingPunct="1">
              <a:lnSpc>
                <a:spcPct val="90000"/>
              </a:lnSpc>
            </a:pPr>
            <a:r>
              <a:rPr lang="en-US">
                <a:solidFill>
                  <a:schemeClr val="bg1"/>
                </a:solidFill>
                <a:hlinkClick r:id="rId5" tooltip="Armor piercing bullet"/>
              </a:rPr>
              <a:t>Armor Piercing</a:t>
            </a:r>
            <a:r>
              <a:rPr lang="en-US">
                <a:solidFill>
                  <a:schemeClr val="bg1"/>
                </a:solidFill>
              </a:rPr>
              <a:t>: Jacketed designs where the core material is a very hard and high-density metal such as </a:t>
            </a:r>
            <a:r>
              <a:rPr lang="en-US">
                <a:solidFill>
                  <a:schemeClr val="bg1"/>
                </a:solidFill>
                <a:hlinkClick r:id="rId6" tooltip="Tungsten"/>
              </a:rPr>
              <a:t>tungsten</a:t>
            </a:r>
            <a:r>
              <a:rPr lang="en-US">
                <a:solidFill>
                  <a:schemeClr val="bg1"/>
                </a:solidFill>
              </a:rPr>
              <a:t>, </a:t>
            </a:r>
            <a:r>
              <a:rPr lang="en-US">
                <a:solidFill>
                  <a:schemeClr val="bg1"/>
                </a:solidFill>
                <a:hlinkClick r:id="rId7" tooltip="Tungsten carbide"/>
              </a:rPr>
              <a:t>tungsten carbide</a:t>
            </a:r>
            <a:r>
              <a:rPr lang="en-US">
                <a:solidFill>
                  <a:schemeClr val="bg1"/>
                </a:solidFill>
              </a:rPr>
              <a:t>, </a:t>
            </a:r>
            <a:r>
              <a:rPr lang="en-US">
                <a:solidFill>
                  <a:schemeClr val="bg1"/>
                </a:solidFill>
                <a:hlinkClick r:id="rId8" tooltip="Depleted uranium"/>
              </a:rPr>
              <a:t>depleted uranium</a:t>
            </a:r>
            <a:r>
              <a:rPr lang="en-US">
                <a:solidFill>
                  <a:schemeClr val="bg1"/>
                </a:solidFill>
              </a:rPr>
              <a:t>, or </a:t>
            </a:r>
            <a:r>
              <a:rPr lang="en-US">
                <a:solidFill>
                  <a:schemeClr val="bg1"/>
                </a:solidFill>
                <a:hlinkClick r:id="rId4" tooltip="Steel"/>
              </a:rPr>
              <a:t>steel</a:t>
            </a:r>
            <a:r>
              <a:rPr lang="en-US">
                <a:solidFill>
                  <a:schemeClr val="bg1"/>
                </a:solidFill>
              </a:rPr>
              <a:t>. </a:t>
            </a:r>
          </a:p>
        </p:txBody>
      </p:sp>
      <p:sp>
        <p:nvSpPr>
          <p:cNvPr id="32772" name="Rectangle 4"/>
          <p:cNvSpPr>
            <a:spLocks noChangeArrowheads="1"/>
          </p:cNvSpPr>
          <p:nvPr/>
        </p:nvSpPr>
        <p:spPr bwMode="auto">
          <a:xfrm flipV="1">
            <a:off x="1066800" y="0"/>
            <a:ext cx="6400800" cy="762000"/>
          </a:xfrm>
          <a:prstGeom prst="rect">
            <a:avLst/>
          </a:prstGeom>
          <a:noFill/>
          <a:ln w="9525">
            <a:noFill/>
            <a:miter lim="800000"/>
            <a:headEnd/>
            <a:tailEnd/>
          </a:ln>
        </p:spPr>
        <p:txBody>
          <a:bodyPr rot="10800000">
            <a:spAutoFit/>
          </a:bodyPr>
          <a:lstStyle/>
          <a:p>
            <a:pPr algn="ctr" eaLnBrk="0" hangingPunct="0"/>
            <a:endParaRPr lang="en-US" sz="4400" b="1" u="sng">
              <a:solidFill>
                <a:srgbClr val="CC0000"/>
              </a:solidFill>
            </a:endParaRPr>
          </a:p>
        </p:txBody>
      </p:sp>
      <p:sp>
        <p:nvSpPr>
          <p:cNvPr id="56325" name="Rectangle 5"/>
          <p:cNvSpPr>
            <a:spLocks noChangeArrowheads="1"/>
          </p:cNvSpPr>
          <p:nvPr/>
        </p:nvSpPr>
        <p:spPr bwMode="auto">
          <a:xfrm>
            <a:off x="8001000" y="0"/>
            <a:ext cx="1143000" cy="6858000"/>
          </a:xfrm>
          <a:prstGeom prst="rect">
            <a:avLst/>
          </a:prstGeom>
          <a:solidFill>
            <a:srgbClr val="0066FF"/>
          </a:solidFill>
          <a:ln w="9525">
            <a:solidFill>
              <a:schemeClr val="bg2"/>
            </a:solidFill>
            <a:miter lim="800000"/>
            <a:headEnd/>
            <a:tailEnd/>
          </a:ln>
        </p:spPr>
        <p:txBody>
          <a:bodyPr wrap="none" anchor="ctr"/>
          <a:lstStyle/>
          <a:p>
            <a:pPr algn="ctr" eaLnBrk="0" hangingPunct="0"/>
            <a:r>
              <a:rPr lang="en-US" sz="5400" b="1">
                <a:solidFill>
                  <a:schemeClr val="bg1"/>
                </a:solidFill>
              </a:rPr>
              <a:t>M</a:t>
            </a:r>
          </a:p>
          <a:p>
            <a:pPr algn="ctr" eaLnBrk="0" hangingPunct="0"/>
            <a:r>
              <a:rPr lang="en-US" sz="5400" b="1">
                <a:solidFill>
                  <a:schemeClr val="bg1"/>
                </a:solidFill>
              </a:rPr>
              <a:t>A</a:t>
            </a:r>
          </a:p>
          <a:p>
            <a:pPr algn="ctr" eaLnBrk="0" hangingPunct="0"/>
            <a:r>
              <a:rPr lang="en-US" sz="5400" b="1">
                <a:solidFill>
                  <a:schemeClr val="bg1"/>
                </a:solidFill>
              </a:rPr>
              <a:t>T</a:t>
            </a:r>
          </a:p>
          <a:p>
            <a:pPr algn="ctr" eaLnBrk="0" hangingPunct="0"/>
            <a:r>
              <a:rPr lang="en-US" sz="5400" b="1">
                <a:solidFill>
                  <a:schemeClr val="bg1"/>
                </a:solidFill>
              </a:rPr>
              <a:t>E</a:t>
            </a:r>
          </a:p>
          <a:p>
            <a:pPr algn="ctr" eaLnBrk="0" hangingPunct="0"/>
            <a:r>
              <a:rPr lang="en-US" sz="5400" b="1">
                <a:solidFill>
                  <a:schemeClr val="bg1"/>
                </a:solidFill>
              </a:rPr>
              <a:t>R</a:t>
            </a:r>
          </a:p>
          <a:p>
            <a:pPr algn="ctr" eaLnBrk="0" hangingPunct="0"/>
            <a:r>
              <a:rPr lang="en-US" sz="5400" b="1">
                <a:solidFill>
                  <a:schemeClr val="bg1"/>
                </a:solidFill>
              </a:rPr>
              <a:t>I</a:t>
            </a:r>
          </a:p>
          <a:p>
            <a:pPr algn="ctr" eaLnBrk="0" hangingPunct="0"/>
            <a:r>
              <a:rPr lang="en-US" sz="5400" b="1">
                <a:solidFill>
                  <a:schemeClr val="bg1"/>
                </a:solidFill>
              </a:rPr>
              <a:t>A</a:t>
            </a:r>
          </a:p>
          <a:p>
            <a:pPr algn="ctr" eaLnBrk="0" hangingPunct="0"/>
            <a:r>
              <a:rPr lang="en-US" sz="5400" b="1">
                <a:solidFill>
                  <a:schemeClr val="bg1"/>
                </a:solidFill>
              </a:rPr>
              <a:t>L</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6325"/>
                                        </p:tgtEl>
                                        <p:attrNameLst>
                                          <p:attrName>style.visibility</p:attrName>
                                        </p:attrNameLst>
                                      </p:cBhvr>
                                      <p:to>
                                        <p:strVal val="visible"/>
                                      </p:to>
                                    </p:set>
                                    <p:anim calcmode="lin" valueType="num">
                                      <p:cBhvr additive="base">
                                        <p:cTn id="7" dur="2000" fill="hold"/>
                                        <p:tgtEl>
                                          <p:spTgt spid="56325"/>
                                        </p:tgtEl>
                                        <p:attrNameLst>
                                          <p:attrName>ppt_x</p:attrName>
                                        </p:attrNameLst>
                                      </p:cBhvr>
                                      <p:tavLst>
                                        <p:tav tm="0">
                                          <p:val>
                                            <p:strVal val="#ppt_x"/>
                                          </p:val>
                                        </p:tav>
                                        <p:tav tm="100000">
                                          <p:val>
                                            <p:strVal val="#ppt_x"/>
                                          </p:val>
                                        </p:tav>
                                      </p:tavLst>
                                    </p:anim>
                                    <p:anim calcmode="lin" valueType="num">
                                      <p:cBhvr additive="base">
                                        <p:cTn id="8" dur="2000" fill="hold"/>
                                        <p:tgtEl>
                                          <p:spTgt spid="5632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2000"/>
                            </p:stCondLst>
                            <p:childTnLst>
                              <p:par>
                                <p:cTn id="10" presetID="55" presetClass="entr" presetSubtype="0" fill="hold" grpId="0" nodeType="afterEffect">
                                  <p:stCondLst>
                                    <p:cond delay="0"/>
                                  </p:stCondLst>
                                  <p:childTnLst>
                                    <p:set>
                                      <p:cBhvr>
                                        <p:cTn id="11" dur="1" fill="hold">
                                          <p:stCondLst>
                                            <p:cond delay="0"/>
                                          </p:stCondLst>
                                        </p:cTn>
                                        <p:tgtEl>
                                          <p:spTgt spid="56323">
                                            <p:txEl>
                                              <p:pRg st="0" end="0"/>
                                            </p:txEl>
                                          </p:spTgt>
                                        </p:tgtEl>
                                        <p:attrNameLst>
                                          <p:attrName>style.visibility</p:attrName>
                                        </p:attrNameLst>
                                      </p:cBhvr>
                                      <p:to>
                                        <p:strVal val="visible"/>
                                      </p:to>
                                    </p:set>
                                    <p:anim calcmode="lin" valueType="num">
                                      <p:cBhvr>
                                        <p:cTn id="12" dur="1000" fill="hold"/>
                                        <p:tgtEl>
                                          <p:spTgt spid="5632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5632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56323">
                                            <p:txEl>
                                              <p:pRg st="0" end="0"/>
                                            </p:txEl>
                                          </p:spTgt>
                                        </p:tgtEl>
                                      </p:cBhvr>
                                    </p:animEffect>
                                  </p:childTnLst>
                                </p:cTn>
                              </p:par>
                            </p:childTnLst>
                          </p:cTn>
                        </p:par>
                        <p:par>
                          <p:cTn id="15" fill="hold" nodeType="afterGroup">
                            <p:stCondLst>
                              <p:cond delay="3000"/>
                            </p:stCondLst>
                            <p:childTnLst>
                              <p:par>
                                <p:cTn id="16" presetID="55" presetClass="entr" presetSubtype="0" fill="hold" grpId="0" nodeType="afterEffect">
                                  <p:stCondLst>
                                    <p:cond delay="0"/>
                                  </p:stCondLst>
                                  <p:childTnLst>
                                    <p:set>
                                      <p:cBhvr>
                                        <p:cTn id="17" dur="1" fill="hold">
                                          <p:stCondLst>
                                            <p:cond delay="0"/>
                                          </p:stCondLst>
                                        </p:cTn>
                                        <p:tgtEl>
                                          <p:spTgt spid="56323">
                                            <p:txEl>
                                              <p:pRg st="1" end="1"/>
                                            </p:txEl>
                                          </p:spTgt>
                                        </p:tgtEl>
                                        <p:attrNameLst>
                                          <p:attrName>style.visibility</p:attrName>
                                        </p:attrNameLst>
                                      </p:cBhvr>
                                      <p:to>
                                        <p:strVal val="visible"/>
                                      </p:to>
                                    </p:set>
                                    <p:anim calcmode="lin" valueType="num">
                                      <p:cBhvr>
                                        <p:cTn id="18" dur="1000" fill="hold"/>
                                        <p:tgtEl>
                                          <p:spTgt spid="56323">
                                            <p:txEl>
                                              <p:pRg st="1" end="1"/>
                                            </p:txEl>
                                          </p:spTgt>
                                        </p:tgtEl>
                                        <p:attrNameLst>
                                          <p:attrName>ppt_w</p:attrName>
                                        </p:attrNameLst>
                                      </p:cBhvr>
                                      <p:tavLst>
                                        <p:tav tm="0">
                                          <p:val>
                                            <p:strVal val="#ppt_w*0.70"/>
                                          </p:val>
                                        </p:tav>
                                        <p:tav tm="100000">
                                          <p:val>
                                            <p:strVal val="#ppt_w"/>
                                          </p:val>
                                        </p:tav>
                                      </p:tavLst>
                                    </p:anim>
                                    <p:anim calcmode="lin" valueType="num">
                                      <p:cBhvr>
                                        <p:cTn id="19" dur="1000" fill="hold"/>
                                        <p:tgtEl>
                                          <p:spTgt spid="56323">
                                            <p:txEl>
                                              <p:pRg st="1" end="1"/>
                                            </p:txEl>
                                          </p:spTgt>
                                        </p:tgtEl>
                                        <p:attrNameLst>
                                          <p:attrName>ppt_h</p:attrName>
                                        </p:attrNameLst>
                                      </p:cBhvr>
                                      <p:tavLst>
                                        <p:tav tm="0">
                                          <p:val>
                                            <p:strVal val="#ppt_h"/>
                                          </p:val>
                                        </p:tav>
                                        <p:tav tm="100000">
                                          <p:val>
                                            <p:strVal val="#ppt_h"/>
                                          </p:val>
                                        </p:tav>
                                      </p:tavLst>
                                    </p:anim>
                                    <p:animEffect transition="in" filter="fade">
                                      <p:cBhvr>
                                        <p:cTn id="20" dur="1000"/>
                                        <p:tgtEl>
                                          <p:spTgt spid="56323">
                                            <p:txEl>
                                              <p:pRg st="1" end="1"/>
                                            </p:txEl>
                                          </p:spTgt>
                                        </p:tgtEl>
                                      </p:cBhvr>
                                    </p:animEffect>
                                  </p:childTnLst>
                                </p:cTn>
                              </p:par>
                            </p:childTnLst>
                          </p:cTn>
                        </p:par>
                        <p:par>
                          <p:cTn id="21" fill="hold" nodeType="afterGroup">
                            <p:stCondLst>
                              <p:cond delay="4000"/>
                            </p:stCondLst>
                            <p:childTnLst>
                              <p:par>
                                <p:cTn id="22" presetID="55" presetClass="entr" presetSubtype="0" fill="hold" grpId="0" nodeType="afterEffect">
                                  <p:stCondLst>
                                    <p:cond delay="0"/>
                                  </p:stCondLst>
                                  <p:childTnLst>
                                    <p:set>
                                      <p:cBhvr>
                                        <p:cTn id="23" dur="1" fill="hold">
                                          <p:stCondLst>
                                            <p:cond delay="0"/>
                                          </p:stCondLst>
                                        </p:cTn>
                                        <p:tgtEl>
                                          <p:spTgt spid="56323">
                                            <p:txEl>
                                              <p:pRg st="2" end="2"/>
                                            </p:txEl>
                                          </p:spTgt>
                                        </p:tgtEl>
                                        <p:attrNameLst>
                                          <p:attrName>style.visibility</p:attrName>
                                        </p:attrNameLst>
                                      </p:cBhvr>
                                      <p:to>
                                        <p:strVal val="visible"/>
                                      </p:to>
                                    </p:set>
                                    <p:anim calcmode="lin" valueType="num">
                                      <p:cBhvr>
                                        <p:cTn id="24" dur="1000" fill="hold"/>
                                        <p:tgtEl>
                                          <p:spTgt spid="56323">
                                            <p:txEl>
                                              <p:pRg st="2" end="2"/>
                                            </p:txEl>
                                          </p:spTgt>
                                        </p:tgtEl>
                                        <p:attrNameLst>
                                          <p:attrName>ppt_w</p:attrName>
                                        </p:attrNameLst>
                                      </p:cBhvr>
                                      <p:tavLst>
                                        <p:tav tm="0">
                                          <p:val>
                                            <p:strVal val="#ppt_w*0.70"/>
                                          </p:val>
                                        </p:tav>
                                        <p:tav tm="100000">
                                          <p:val>
                                            <p:strVal val="#ppt_w"/>
                                          </p:val>
                                        </p:tav>
                                      </p:tavLst>
                                    </p:anim>
                                    <p:anim calcmode="lin" valueType="num">
                                      <p:cBhvr>
                                        <p:cTn id="25" dur="1000" fill="hold"/>
                                        <p:tgtEl>
                                          <p:spTgt spid="56323">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563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p:bldP spid="5632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0" y="381000"/>
            <a:ext cx="9144000" cy="6172200"/>
          </a:xfrm>
        </p:spPr>
        <p:txBody>
          <a:bodyPr/>
          <a:lstStyle/>
          <a:p>
            <a:pPr eaLnBrk="1" hangingPunct="1">
              <a:buFontTx/>
              <a:buNone/>
            </a:pPr>
            <a:endParaRPr lang="en-US" sz="2800" b="1">
              <a:solidFill>
                <a:srgbClr val="FF66FF"/>
              </a:solidFill>
            </a:endParaRPr>
          </a:p>
          <a:p>
            <a:pPr eaLnBrk="1" hangingPunct="1"/>
            <a:r>
              <a:rPr lang="en-US" sz="2800">
                <a:solidFill>
                  <a:srgbClr val="66FF33"/>
                </a:solidFill>
              </a:rPr>
              <a:t>Ignition:</a:t>
            </a:r>
            <a:r>
              <a:rPr lang="en-US" sz="2800">
                <a:solidFill>
                  <a:srgbClr val="FFFF00"/>
                </a:solidFill>
              </a:rPr>
              <a:t> The way in which powder is ignited. Old muzzle-loading weapons used flintlock or percussion caps. Modern guns use "primers" that are "rimfire" or "centerfire“</a:t>
            </a:r>
          </a:p>
          <a:p>
            <a:pPr eaLnBrk="1" hangingPunct="1"/>
            <a:r>
              <a:rPr lang="en-US" sz="2800">
                <a:solidFill>
                  <a:srgbClr val="66FF33"/>
                </a:solidFill>
              </a:rPr>
              <a:t>Centerfire:</a:t>
            </a:r>
            <a:r>
              <a:rPr lang="en-US" sz="2800">
                <a:solidFill>
                  <a:srgbClr val="FFFF00"/>
                </a:solidFill>
              </a:rPr>
              <a:t> The cartridge contains the primer in the center of the base, where it can be struck by the firing pin of the action.</a:t>
            </a:r>
            <a:r>
              <a:rPr lang="en-US" sz="2800">
                <a:solidFill>
                  <a:srgbClr val="FF66FF"/>
                </a:solidFill>
              </a:rPr>
              <a:t> </a:t>
            </a:r>
          </a:p>
          <a:p>
            <a:pPr eaLnBrk="1" hangingPunct="1"/>
            <a:r>
              <a:rPr lang="en-US" sz="2800">
                <a:solidFill>
                  <a:srgbClr val="FFFF00"/>
                </a:solidFill>
              </a:rPr>
              <a:t>"</a:t>
            </a:r>
            <a:r>
              <a:rPr lang="en-US" sz="2800">
                <a:solidFill>
                  <a:srgbClr val="66FF33"/>
                </a:solidFill>
              </a:rPr>
              <a:t>Rimfire"</a:t>
            </a:r>
            <a:r>
              <a:rPr lang="en-US" sz="2800">
                <a:solidFill>
                  <a:srgbClr val="FFFF00"/>
                </a:solidFill>
              </a:rPr>
              <a:t> cartridges have primer inside the base,</a:t>
            </a:r>
          </a:p>
          <a:p>
            <a:pPr eaLnBrk="1" hangingPunct="1"/>
            <a:r>
              <a:rPr lang="en-US" sz="2800">
                <a:solidFill>
                  <a:srgbClr val="FFFF00"/>
                </a:solidFill>
              </a:rPr>
              <a:t> while "</a:t>
            </a:r>
            <a:r>
              <a:rPr lang="en-US" sz="2800">
                <a:solidFill>
                  <a:srgbClr val="66FF33"/>
                </a:solidFill>
              </a:rPr>
              <a:t>centerfire"</a:t>
            </a:r>
            <a:r>
              <a:rPr lang="en-US" sz="2800">
                <a:solidFill>
                  <a:srgbClr val="FFFF00"/>
                </a:solidFill>
              </a:rPr>
              <a:t> cartridges have primer in a hole in the middle of the base of the cartridge case.</a:t>
            </a:r>
          </a:p>
          <a:p>
            <a:pPr eaLnBrk="1" hangingPunct="1"/>
            <a:endParaRPr lang="en-US" sz="2800">
              <a:solidFill>
                <a:srgbClr val="FF66FF"/>
              </a:solidFill>
            </a:endParaRPr>
          </a:p>
          <a:p>
            <a:pPr eaLnBrk="1" hangingPunct="1"/>
            <a:endParaRPr lang="en-US" sz="2800">
              <a:solidFill>
                <a:srgbClr val="FFFF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533400" y="381000"/>
            <a:ext cx="8229600" cy="6019800"/>
          </a:xfrm>
        </p:spPr>
        <p:txBody>
          <a:bodyPr/>
          <a:lstStyle/>
          <a:p>
            <a:pPr eaLnBrk="1" hangingPunct="1"/>
            <a:r>
              <a:rPr lang="en-US" u="sng">
                <a:solidFill>
                  <a:schemeClr val="accent1"/>
                </a:solidFill>
              </a:rPr>
              <a:t>Magnum:</a:t>
            </a:r>
            <a:r>
              <a:rPr lang="en-US">
                <a:solidFill>
                  <a:srgbClr val="FFFF00"/>
                </a:solidFill>
              </a:rPr>
              <a:t> An improved version of a standard cartridge which uses the same caliber and bullet, but has more powder, giving the fired bullet more energy. Magnum shotgun loads, however, refer to an increased amount of shot pellets in the shell.</a:t>
            </a:r>
          </a:p>
          <a:p>
            <a:pPr eaLnBrk="1" hangingPunct="1"/>
            <a:r>
              <a:rPr lang="en-US" u="sng">
                <a:solidFill>
                  <a:schemeClr val="accent1"/>
                </a:solidFill>
              </a:rPr>
              <a:t>Silencer:</a:t>
            </a:r>
            <a:r>
              <a:rPr lang="en-US">
                <a:solidFill>
                  <a:srgbClr val="007200"/>
                </a:solidFill>
              </a:rPr>
              <a:t> </a:t>
            </a:r>
            <a:r>
              <a:rPr lang="en-US">
                <a:solidFill>
                  <a:srgbClr val="FFFF00"/>
                </a:solidFill>
              </a:rPr>
              <a:t>A device that fits over the muzzle of the barrel to muffle the sound of a gunshot. </a:t>
            </a:r>
          </a:p>
          <a:p>
            <a:pPr eaLnBrk="1" hangingPunct="1"/>
            <a:r>
              <a:rPr lang="en-US">
                <a:solidFill>
                  <a:srgbClr val="FFFF00"/>
                </a:solidFill>
              </a:rPr>
              <a:t>Most work by baffling the escape of gases.</a:t>
            </a:r>
          </a:p>
          <a:p>
            <a:pPr eaLnBrk="1" hangingPunct="1"/>
            <a:endParaRPr lang="en-US">
              <a:solidFill>
                <a:srgbClr val="FFFF00"/>
              </a:solidFill>
            </a:endParaRPr>
          </a:p>
          <a:p>
            <a:pPr eaLnBrk="1" hangingPunct="1"/>
            <a:endParaRPr lang="en-US" b="1">
              <a:solidFill>
                <a:srgbClr val="FFFF00"/>
              </a:solidFill>
            </a:endParaRPr>
          </a:p>
          <a:p>
            <a:pPr eaLnBrk="1" hangingPunct="1"/>
            <a:endParaRPr lang="en-US">
              <a:solidFill>
                <a:srgbClr val="FFFF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5842" name="Rectangle 3"/>
          <p:cNvSpPr>
            <a:spLocks noGrp="1" noChangeArrowheads="1"/>
          </p:cNvSpPr>
          <p:nvPr>
            <p:ph type="body" idx="1"/>
          </p:nvPr>
        </p:nvSpPr>
        <p:spPr>
          <a:xfrm>
            <a:off x="228600" y="0"/>
            <a:ext cx="8915400" cy="6553200"/>
          </a:xfrm>
        </p:spPr>
        <p:txBody>
          <a:bodyPr/>
          <a:lstStyle/>
          <a:p>
            <a:pPr eaLnBrk="1" hangingPunct="1">
              <a:lnSpc>
                <a:spcPct val="90000"/>
              </a:lnSpc>
              <a:spcBef>
                <a:spcPct val="0"/>
              </a:spcBef>
              <a:buFontTx/>
              <a:buNone/>
            </a:pPr>
            <a:endParaRPr lang="en-US" sz="2800">
              <a:solidFill>
                <a:srgbClr val="FF66FF"/>
              </a:solidFill>
            </a:endParaRPr>
          </a:p>
          <a:p>
            <a:pPr eaLnBrk="1" hangingPunct="1">
              <a:lnSpc>
                <a:spcPct val="90000"/>
              </a:lnSpc>
              <a:buFontTx/>
              <a:buNone/>
            </a:pPr>
            <a:r>
              <a:rPr lang="en-US" u="sng">
                <a:solidFill>
                  <a:srgbClr val="FF3300"/>
                </a:solidFill>
              </a:rPr>
              <a:t>Powder:</a:t>
            </a:r>
            <a:r>
              <a:rPr lang="en-US">
                <a:solidFill>
                  <a:schemeClr val="bg1"/>
                </a:solidFill>
              </a:rPr>
              <a:t> Modern gun cartridges use "smokeless" powder that is relatively stable, of uniform quality, and leaves little residue when ignited. </a:t>
            </a:r>
          </a:p>
          <a:p>
            <a:pPr eaLnBrk="1" hangingPunct="1">
              <a:lnSpc>
                <a:spcPct val="90000"/>
              </a:lnSpc>
              <a:spcBef>
                <a:spcPct val="0"/>
              </a:spcBef>
              <a:buFontTx/>
              <a:buNone/>
            </a:pPr>
            <a:r>
              <a:rPr lang="en-US" u="sng">
                <a:solidFill>
                  <a:srgbClr val="FF3300"/>
                </a:solidFill>
              </a:rPr>
              <a:t>Black Powder:</a:t>
            </a:r>
            <a:r>
              <a:rPr lang="en-US">
                <a:solidFill>
                  <a:schemeClr val="bg1"/>
                </a:solidFill>
              </a:rPr>
              <a:t> The old form of gunpowder invented over a thousand years ago and consisting of nitrate, charcoal, and sulfur.</a:t>
            </a:r>
          </a:p>
          <a:p>
            <a:pPr eaLnBrk="1" hangingPunct="1">
              <a:lnSpc>
                <a:spcPct val="90000"/>
              </a:lnSpc>
              <a:buFontTx/>
              <a:buNone/>
            </a:pPr>
            <a:r>
              <a:rPr lang="en-US">
                <a:solidFill>
                  <a:schemeClr val="bg1"/>
                </a:solidFill>
              </a:rPr>
              <a:t>For centuries, "black powder" was used and was quite volatile (ignited at low temperature or shock), was composed of irregularly sized grains, and left a heavy residue after ignition, requiring frequent cleaning of bore</a:t>
            </a:r>
          </a:p>
          <a:p>
            <a:pPr eaLnBrk="1" hangingPunct="1">
              <a:lnSpc>
                <a:spcPct val="90000"/>
              </a:lnSpc>
              <a:spcBef>
                <a:spcPct val="0"/>
              </a:spcBef>
              <a:buFontTx/>
              <a:buNone/>
            </a:pPr>
            <a:endParaRPr lang="en-US">
              <a:solidFill>
                <a:schemeClr val="bg1"/>
              </a:solidFill>
            </a:endParaRPr>
          </a:p>
          <a:p>
            <a:pPr eaLnBrk="1" hangingPunct="1">
              <a:lnSpc>
                <a:spcPct val="90000"/>
              </a:lnSpc>
            </a:pPr>
            <a:endParaRPr lang="en-US">
              <a:solidFill>
                <a:srgbClr val="FFFF00"/>
              </a:solidFill>
            </a:endParaRPr>
          </a:p>
          <a:p>
            <a:pPr eaLnBrk="1" hangingPunct="1">
              <a:lnSpc>
                <a:spcPct val="90000"/>
              </a:lnSpc>
            </a:pPr>
            <a:endParaRPr lang="en-US">
              <a:solidFill>
                <a:srgbClr val="FFFF00"/>
              </a:solidFill>
            </a:endParaRPr>
          </a:p>
          <a:p>
            <a:pPr eaLnBrk="1" hangingPunct="1">
              <a:lnSpc>
                <a:spcPct val="90000"/>
              </a:lnSpc>
              <a:spcBef>
                <a:spcPct val="0"/>
              </a:spcBef>
              <a:buFontTx/>
              <a:buNone/>
            </a:pPr>
            <a:endParaRPr lang="en-US" sz="2800">
              <a:solidFill>
                <a:srgbClr val="FF66FF"/>
              </a:solidFill>
            </a:endParaRPr>
          </a:p>
          <a:p>
            <a:pPr eaLnBrk="1" hangingPunct="1">
              <a:lnSpc>
                <a:spcPct val="90000"/>
              </a:lnSpc>
            </a:pPr>
            <a:endParaRPr lang="en-US" sz="28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6" name="Rectangle 3"/>
          <p:cNvSpPr>
            <a:spLocks noGrp="1" noChangeArrowheads="1"/>
          </p:cNvSpPr>
          <p:nvPr>
            <p:ph type="body" idx="1"/>
          </p:nvPr>
        </p:nvSpPr>
        <p:spPr>
          <a:xfrm>
            <a:off x="0" y="762000"/>
            <a:ext cx="9144000" cy="5364163"/>
          </a:xfrm>
        </p:spPr>
        <p:txBody>
          <a:bodyPr/>
          <a:lstStyle/>
          <a:p>
            <a:pPr eaLnBrk="1" hangingPunct="1"/>
            <a:r>
              <a:rPr lang="en-US" sz="3600" u="sng">
                <a:solidFill>
                  <a:srgbClr val="66FF33"/>
                </a:solidFill>
              </a:rPr>
              <a:t>Primer:</a:t>
            </a:r>
            <a:r>
              <a:rPr lang="en-US" sz="3600">
                <a:solidFill>
                  <a:srgbClr val="FFFF00"/>
                </a:solidFill>
              </a:rPr>
              <a:t> </a:t>
            </a:r>
            <a:r>
              <a:rPr lang="en-US" sz="3600">
                <a:solidFill>
                  <a:schemeClr val="bg1"/>
                </a:solidFill>
              </a:rPr>
              <a:t>A volatile substance that ignites when struck to detonate the powder in a cartridge.</a:t>
            </a:r>
            <a:endParaRPr lang="en-US" sz="3600" b="1">
              <a:solidFill>
                <a:schemeClr val="bg1"/>
              </a:solidFill>
            </a:endParaRPr>
          </a:p>
          <a:p>
            <a:pPr eaLnBrk="1" hangingPunct="1"/>
            <a:r>
              <a:rPr lang="en-US" sz="3600" b="1" u="sng">
                <a:solidFill>
                  <a:srgbClr val="66FF33"/>
                </a:solidFill>
              </a:rPr>
              <a:t>Smokeless powder:</a:t>
            </a:r>
            <a:r>
              <a:rPr lang="en-US" sz="3600" b="1">
                <a:solidFill>
                  <a:srgbClr val="007200"/>
                </a:solidFill>
              </a:rPr>
              <a:t> </a:t>
            </a:r>
            <a:r>
              <a:rPr lang="en-US" sz="3600" b="1">
                <a:solidFill>
                  <a:schemeClr val="bg1"/>
                </a:solidFill>
              </a:rPr>
              <a:t>Refers to modern gunpowder, which is really not "powder" but flakes of nitrocellulose and other substances. Not really "smokeless" but much less so than black powder</a:t>
            </a:r>
            <a:r>
              <a:rPr lang="en-US" b="1">
                <a:solidFill>
                  <a:schemeClr val="bg1"/>
                </a:solidFill>
              </a:rPr>
              <a:t>.</a:t>
            </a:r>
          </a:p>
          <a:p>
            <a:pPr eaLnBrk="1" hangingPunct="1"/>
            <a:endParaRPr lang="en-US">
              <a:solidFill>
                <a:schemeClr val="bg1"/>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Rectangle 5"/>
          <p:cNvSpPr>
            <a:spLocks noGrp="1" noChangeArrowheads="1"/>
          </p:cNvSpPr>
          <p:nvPr>
            <p:ph type="title"/>
          </p:nvPr>
        </p:nvSpPr>
        <p:spPr>
          <a:xfrm>
            <a:off x="457200" y="274638"/>
            <a:ext cx="8229600" cy="792162"/>
          </a:xfrm>
        </p:spPr>
        <p:txBody>
          <a:bodyPr/>
          <a:lstStyle/>
          <a:p>
            <a:pPr eaLnBrk="1" hangingPunct="1"/>
            <a:r>
              <a:rPr lang="en-US" b="1" u="sng">
                <a:solidFill>
                  <a:srgbClr val="FF3300"/>
                </a:solidFill>
              </a:rPr>
              <a:t>Bullets:</a:t>
            </a:r>
          </a:p>
        </p:txBody>
      </p:sp>
      <p:sp>
        <p:nvSpPr>
          <p:cNvPr id="37891" name="Rectangle 3"/>
          <p:cNvSpPr>
            <a:spLocks noGrp="1" noChangeArrowheads="1"/>
          </p:cNvSpPr>
          <p:nvPr>
            <p:ph type="body" sz="half" idx="1"/>
          </p:nvPr>
        </p:nvSpPr>
        <p:spPr/>
        <p:txBody>
          <a:bodyPr/>
          <a:lstStyle/>
          <a:p>
            <a:pPr eaLnBrk="1" hangingPunct="1"/>
            <a:endParaRPr lang="en-US" sz="2800" b="1">
              <a:solidFill>
                <a:schemeClr val="bg1"/>
              </a:solidFill>
            </a:endParaRPr>
          </a:p>
          <a:p>
            <a:pPr eaLnBrk="1" hangingPunct="1"/>
            <a:endParaRPr lang="en-US" sz="2800">
              <a:solidFill>
                <a:schemeClr val="bg1"/>
              </a:solidFill>
            </a:endParaRPr>
          </a:p>
        </p:txBody>
      </p:sp>
      <p:pic>
        <p:nvPicPr>
          <p:cNvPr id="37892" name="Picture 4" descr="FOR102"/>
          <p:cNvPicPr>
            <a:picLocks noGrp="1" noChangeAspect="1" noChangeArrowheads="1"/>
          </p:cNvPicPr>
          <p:nvPr>
            <p:ph sz="half" idx="2"/>
          </p:nvPr>
        </p:nvPicPr>
        <p:blipFill>
          <a:blip r:embed="rId3"/>
          <a:srcRect/>
          <a:stretch>
            <a:fillRect/>
          </a:stretch>
        </p:blipFill>
        <p:spPr>
          <a:xfrm>
            <a:off x="0" y="1295400"/>
            <a:ext cx="9144000" cy="5562600"/>
          </a:xfr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0" y="3352800"/>
            <a:ext cx="9144000" cy="3124200"/>
          </a:xfrm>
        </p:spPr>
        <p:txBody>
          <a:bodyPr/>
          <a:lstStyle/>
          <a:p>
            <a:pPr eaLnBrk="1" hangingPunct="1"/>
            <a:r>
              <a:rPr lang="en-US" sz="3200" u="sng">
                <a:solidFill>
                  <a:srgbClr val="0033CC"/>
                </a:solidFill>
              </a:rPr>
              <a:t>Incendiary:</a:t>
            </a:r>
            <a:r>
              <a:rPr lang="en-US" sz="3200">
                <a:solidFill>
                  <a:schemeClr val="tx1"/>
                </a:solidFill>
              </a:rPr>
              <a:t> These bullets are made with an explosive or flammable mixture in the tip which is designed to ignite on contact with a target. </a:t>
            </a:r>
            <a:br>
              <a:rPr lang="en-US" sz="3200">
                <a:solidFill>
                  <a:schemeClr val="tx1"/>
                </a:solidFill>
              </a:rPr>
            </a:br>
            <a:r>
              <a:rPr lang="en-US" sz="3200">
                <a:solidFill>
                  <a:schemeClr val="tx1"/>
                </a:solidFill>
              </a:rPr>
              <a:t>The intent is to ignite fuel in the target area and add to the destructive power of the bullet itself.</a:t>
            </a:r>
            <a:r>
              <a:rPr lang="en-US" sz="4000"/>
              <a:t> </a:t>
            </a:r>
          </a:p>
        </p:txBody>
      </p:sp>
      <p:pic>
        <p:nvPicPr>
          <p:cNvPr id="38915" name="Picture 3" descr="ballistics_forensic"/>
          <p:cNvPicPr>
            <a:picLocks noGrp="1" noChangeAspect="1" noChangeArrowheads="1"/>
          </p:cNvPicPr>
          <p:nvPr>
            <p:ph idx="1"/>
          </p:nvPr>
        </p:nvPicPr>
        <p:blipFill>
          <a:blip r:embed="rId3"/>
          <a:srcRect/>
          <a:stretch>
            <a:fillRect/>
          </a:stretch>
        </p:blipFill>
        <p:spPr>
          <a:xfrm>
            <a:off x="5562600" y="0"/>
            <a:ext cx="3581400" cy="2971800"/>
          </a:xfrm>
          <a:noFill/>
        </p:spPr>
      </p:pic>
      <p:sp>
        <p:nvSpPr>
          <p:cNvPr id="38916" name="Rectangle 4"/>
          <p:cNvSpPr>
            <a:spLocks noChangeArrowheads="1"/>
          </p:cNvSpPr>
          <p:nvPr/>
        </p:nvSpPr>
        <p:spPr bwMode="auto">
          <a:xfrm flipV="1">
            <a:off x="0" y="0"/>
            <a:ext cx="4267200" cy="304800"/>
          </a:xfrm>
          <a:prstGeom prst="rect">
            <a:avLst/>
          </a:prstGeom>
          <a:solidFill>
            <a:srgbClr val="FFFFFF"/>
          </a:solidFill>
          <a:ln w="9525">
            <a:solidFill>
              <a:srgbClr val="FFFFFF"/>
            </a:solidFill>
            <a:miter lim="800000"/>
            <a:headEnd/>
            <a:tailEnd/>
          </a:ln>
        </p:spPr>
        <p:txBody>
          <a:bodyPr wrap="none" anchor="ctr"/>
          <a:lstStyle/>
          <a:p>
            <a:pPr eaLnBrk="0" hangingPunct="0"/>
            <a:endParaRPr lang="en-US" sz="3200" b="1"/>
          </a:p>
          <a:p>
            <a:pPr eaLnBrk="0" hangingPunct="0"/>
            <a:endParaRPr lang="en-US" sz="3200" b="1"/>
          </a:p>
          <a:p>
            <a:pPr eaLnBrk="0" hangingPunct="0"/>
            <a:endParaRPr lang="en-US" sz="3200" b="1">
              <a:solidFill>
                <a:srgbClr val="CC0000"/>
              </a:solidFill>
            </a:endParaRPr>
          </a:p>
          <a:p>
            <a:pPr eaLnBrk="0" hangingPunct="0"/>
            <a:endParaRPr lang="en-US" sz="1800" b="1">
              <a:solidFill>
                <a:srgbClr val="CC0000"/>
              </a:solidFill>
            </a:endParaRPr>
          </a:p>
        </p:txBody>
      </p:sp>
      <p:sp>
        <p:nvSpPr>
          <p:cNvPr id="38917" name="Rectangle 5"/>
          <p:cNvSpPr>
            <a:spLocks noChangeArrowheads="1"/>
          </p:cNvSpPr>
          <p:nvPr/>
        </p:nvSpPr>
        <p:spPr bwMode="auto">
          <a:xfrm>
            <a:off x="304800" y="0"/>
            <a:ext cx="5562600" cy="3503613"/>
          </a:xfrm>
          <a:prstGeom prst="rect">
            <a:avLst/>
          </a:prstGeom>
          <a:noFill/>
          <a:ln w="9525">
            <a:noFill/>
            <a:miter lim="800000"/>
            <a:headEnd/>
            <a:tailEnd/>
          </a:ln>
        </p:spPr>
        <p:txBody>
          <a:bodyPr>
            <a:spAutoFit/>
          </a:bodyPr>
          <a:lstStyle/>
          <a:p>
            <a:r>
              <a:rPr lang="en-US" sz="3200">
                <a:solidFill>
                  <a:srgbClr val="CC0000"/>
                </a:solidFill>
                <a:hlinkClick r:id="rId4" tooltip="Tracer ammunition"/>
              </a:rPr>
              <a:t>Tracer</a:t>
            </a:r>
            <a:r>
              <a:rPr lang="en-US" sz="3200">
                <a:solidFill>
                  <a:srgbClr val="CC0000"/>
                </a:solidFill>
              </a:rPr>
              <a:t>:</a:t>
            </a:r>
            <a:r>
              <a:rPr lang="en-US" sz="3200"/>
              <a:t> These have a hollow</a:t>
            </a:r>
          </a:p>
          <a:p>
            <a:r>
              <a:rPr lang="en-US" sz="3200"/>
              <a:t>back, filled with a flare material  </a:t>
            </a:r>
          </a:p>
          <a:p>
            <a:r>
              <a:rPr lang="en-US" sz="3200"/>
              <a:t>Usually this is a mixture of </a:t>
            </a:r>
          </a:p>
          <a:p>
            <a:r>
              <a:rPr lang="en-US" sz="3200">
                <a:hlinkClick r:id="rId5" tooltip="Magnesium"/>
              </a:rPr>
              <a:t>magnesium</a:t>
            </a:r>
            <a:r>
              <a:rPr lang="en-US" sz="3200"/>
              <a:t>, perchlorate,</a:t>
            </a:r>
          </a:p>
          <a:p>
            <a:r>
              <a:rPr lang="en-US" sz="3200"/>
              <a:t> and </a:t>
            </a:r>
            <a:r>
              <a:rPr lang="en-US" sz="3200">
                <a:hlinkClick r:id="rId6" tooltip="Chromium"/>
              </a:rPr>
              <a:t>chromium</a:t>
            </a:r>
            <a:r>
              <a:rPr lang="en-US" sz="3200"/>
              <a:t>,</a:t>
            </a:r>
          </a:p>
          <a:p>
            <a:r>
              <a:rPr lang="en-US" sz="3200"/>
              <a:t> to yield a bright red color</a:t>
            </a:r>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457200" y="533400"/>
            <a:ext cx="8229600" cy="5592763"/>
          </a:xfrm>
        </p:spPr>
        <p:txBody>
          <a:bodyPr/>
          <a:lstStyle/>
          <a:p>
            <a:pPr eaLnBrk="1" hangingPunct="1"/>
            <a:r>
              <a:rPr lang="en-US" sz="4000" b="1">
                <a:solidFill>
                  <a:srgbClr val="66FF33"/>
                </a:solidFill>
                <a:hlinkClick r:id="rId3" tooltip="Frangible"/>
              </a:rPr>
              <a:t>Frangible</a:t>
            </a:r>
            <a:r>
              <a:rPr lang="en-US" sz="4000" b="1">
                <a:solidFill>
                  <a:srgbClr val="66FF33"/>
                </a:solidFill>
              </a:rPr>
              <a:t>:</a:t>
            </a:r>
            <a:r>
              <a:rPr lang="en-US" sz="4000" b="1"/>
              <a:t> Designed to disintegrate into tiny particles upon impact to minimize their penetration for reasons of range safety, to limit environmental impact, or to limit the danger behind the intended target </a:t>
            </a:r>
          </a:p>
          <a:p>
            <a:pPr eaLnBrk="1" hangingPunct="1"/>
            <a:endParaRPr lang="en-US" b="1"/>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Rectangle 10"/>
          <p:cNvSpPr>
            <a:spLocks noGrp="1" noChangeArrowheads="1"/>
          </p:cNvSpPr>
          <p:nvPr>
            <p:ph type="body" idx="1"/>
          </p:nvPr>
        </p:nvSpPr>
        <p:spPr>
          <a:xfrm>
            <a:off x="457200" y="304800"/>
            <a:ext cx="8229600" cy="6324600"/>
          </a:xfrm>
        </p:spPr>
        <p:txBody>
          <a:bodyPr/>
          <a:lstStyle/>
          <a:p>
            <a:pPr eaLnBrk="1" hangingPunct="1"/>
            <a:r>
              <a:rPr lang="en-US" sz="2800">
                <a:solidFill>
                  <a:srgbClr val="FFCC66"/>
                </a:solidFill>
              </a:rPr>
              <a:t>"round-nose"</a:t>
            </a:r>
            <a:r>
              <a:rPr lang="en-US" sz="2800">
                <a:solidFill>
                  <a:schemeClr val="bg1"/>
                </a:solidFill>
              </a:rPr>
              <a:t> - The end of the bullet is blunted.</a:t>
            </a:r>
          </a:p>
          <a:p>
            <a:pPr eaLnBrk="1" hangingPunct="1"/>
            <a:r>
              <a:rPr lang="en-US" sz="2800">
                <a:solidFill>
                  <a:srgbClr val="FFCC66"/>
                </a:solidFill>
              </a:rPr>
              <a:t>"hollow-point"</a:t>
            </a:r>
            <a:r>
              <a:rPr lang="en-US" sz="2800">
                <a:solidFill>
                  <a:schemeClr val="bg1"/>
                </a:solidFill>
              </a:rPr>
              <a:t> - There is a hole in the bullet that creates expansion when a target is struck, creating more damage. </a:t>
            </a:r>
          </a:p>
          <a:p>
            <a:pPr eaLnBrk="1" hangingPunct="1"/>
            <a:r>
              <a:rPr lang="en-US" sz="2800">
                <a:solidFill>
                  <a:srgbClr val="FFCC66"/>
                </a:solidFill>
              </a:rPr>
              <a:t>"jacketed"</a:t>
            </a:r>
            <a:r>
              <a:rPr lang="en-US" sz="2800">
                <a:solidFill>
                  <a:schemeClr val="bg1"/>
                </a:solidFill>
              </a:rPr>
              <a:t> - The soft lead is surrounded by another metal, usually copper, that allows the bullet to penetrate a target more easily.</a:t>
            </a:r>
          </a:p>
          <a:p>
            <a:pPr eaLnBrk="1" hangingPunct="1"/>
            <a:r>
              <a:rPr lang="en-US" sz="2800">
                <a:solidFill>
                  <a:srgbClr val="FFCC66"/>
                </a:solidFill>
              </a:rPr>
              <a:t>"wadcutter"</a:t>
            </a:r>
            <a:r>
              <a:rPr lang="en-US" sz="2800">
                <a:solidFill>
                  <a:schemeClr val="bg1"/>
                </a:solidFill>
              </a:rPr>
              <a:t> - The front of the bullet is flattened.</a:t>
            </a:r>
          </a:p>
          <a:p>
            <a:pPr eaLnBrk="1" hangingPunct="1"/>
            <a:r>
              <a:rPr lang="en-US" sz="2800">
                <a:solidFill>
                  <a:srgbClr val="FFCC66"/>
                </a:solidFill>
              </a:rPr>
              <a:t>"semi-wadcutter"</a:t>
            </a:r>
            <a:r>
              <a:rPr lang="en-US" sz="2800">
                <a:solidFill>
                  <a:schemeClr val="bg1"/>
                </a:solidFill>
              </a:rPr>
              <a:t> - Intermediate between round-nose and wadcutter.</a:t>
            </a:r>
          </a:p>
          <a:p>
            <a:pPr eaLnBrk="1" hangingPunct="1"/>
            <a:r>
              <a:rPr lang="en-US" sz="2800">
                <a:solidFill>
                  <a:srgbClr val="FFCC66"/>
                </a:solidFill>
              </a:rPr>
              <a:t>"semi-wadcutter"</a:t>
            </a:r>
            <a:r>
              <a:rPr lang="en-US" sz="2800">
                <a:solidFill>
                  <a:schemeClr val="bg1"/>
                </a:solidFill>
              </a:rPr>
              <a:t> - Features of both semi-wadcutter and hollowpoint.</a:t>
            </a:r>
          </a:p>
          <a:p>
            <a:pPr eaLnBrk="1" hangingPunct="1"/>
            <a:endParaRPr lang="en-US" sz="280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457200"/>
            <a:ext cx="8229600" cy="5668963"/>
          </a:xfrm>
        </p:spPr>
        <p:txBody>
          <a:bodyPr/>
          <a:lstStyle/>
          <a:p>
            <a:pPr eaLnBrk="1" hangingPunct="1">
              <a:lnSpc>
                <a:spcPct val="90000"/>
              </a:lnSpc>
            </a:pPr>
            <a:r>
              <a:rPr lang="en-US" sz="3600">
                <a:solidFill>
                  <a:srgbClr val="66CCFF"/>
                </a:solidFill>
                <a:latin typeface="Times New Roman" pitchFamily="18" charset="0"/>
              </a:rPr>
              <a:t>In law, </a:t>
            </a:r>
            <a:r>
              <a:rPr lang="en-US" sz="3600">
                <a:latin typeface="Times New Roman" pitchFamily="18" charset="0"/>
              </a:rPr>
              <a:t>a firearm</a:t>
            </a:r>
            <a:r>
              <a:rPr lang="en-US" sz="3600">
                <a:solidFill>
                  <a:srgbClr val="66CCFF"/>
                </a:solidFill>
                <a:latin typeface="Times New Roman" pitchFamily="18" charset="0"/>
              </a:rPr>
              <a:t> is defined as "a lethal barrelled </a:t>
            </a:r>
            <a:r>
              <a:rPr lang="en-US" sz="3600">
                <a:latin typeface="Times New Roman" pitchFamily="18" charset="0"/>
              </a:rPr>
              <a:t>weapon o</a:t>
            </a:r>
            <a:r>
              <a:rPr lang="en-US" sz="3600">
                <a:solidFill>
                  <a:srgbClr val="66CCFF"/>
                </a:solidFill>
                <a:latin typeface="Times New Roman" pitchFamily="18" charset="0"/>
              </a:rPr>
              <a:t>f any description from </a:t>
            </a:r>
            <a:r>
              <a:rPr lang="en-US" sz="3600">
                <a:latin typeface="Times New Roman" pitchFamily="18" charset="0"/>
              </a:rPr>
              <a:t>which any shot, bullet</a:t>
            </a:r>
            <a:r>
              <a:rPr lang="en-US" sz="3600">
                <a:solidFill>
                  <a:srgbClr val="66CCFF"/>
                </a:solidFill>
                <a:latin typeface="Times New Roman" pitchFamily="18" charset="0"/>
              </a:rPr>
              <a:t> or missile can be </a:t>
            </a:r>
            <a:r>
              <a:rPr lang="en-US" sz="3600">
                <a:latin typeface="Times New Roman" pitchFamily="18" charset="0"/>
              </a:rPr>
              <a:t>discharged".</a:t>
            </a:r>
            <a:r>
              <a:rPr lang="en-US" sz="3600">
                <a:solidFill>
                  <a:srgbClr val="66CCFF"/>
                </a:solidFill>
                <a:latin typeface="Times New Roman" pitchFamily="18" charset="0"/>
              </a:rPr>
              <a:t> </a:t>
            </a:r>
          </a:p>
          <a:p>
            <a:pPr eaLnBrk="1" hangingPunct="1">
              <a:lnSpc>
                <a:spcPct val="90000"/>
              </a:lnSpc>
            </a:pPr>
            <a:r>
              <a:rPr lang="en-US" sz="3600">
                <a:solidFill>
                  <a:schemeClr val="tx2"/>
                </a:solidFill>
                <a:latin typeface="Times New Roman" pitchFamily="18" charset="0"/>
              </a:rPr>
              <a:t>a better definition is that</a:t>
            </a:r>
            <a:r>
              <a:rPr lang="en-US" sz="3600">
                <a:solidFill>
                  <a:srgbClr val="66CCFF"/>
                </a:solidFill>
                <a:latin typeface="Times New Roman" pitchFamily="18" charset="0"/>
              </a:rPr>
              <a:t> a firearm is an </a:t>
            </a:r>
            <a:r>
              <a:rPr lang="en-US" sz="3600">
                <a:solidFill>
                  <a:schemeClr val="tx2"/>
                </a:solidFill>
                <a:latin typeface="Times New Roman" pitchFamily="18" charset="0"/>
              </a:rPr>
              <a:t>object with a barrel, through which a projectile or shot is discharged</a:t>
            </a:r>
            <a:r>
              <a:rPr lang="en-US" sz="3600">
                <a:solidFill>
                  <a:srgbClr val="66CCFF"/>
                </a:solidFill>
                <a:latin typeface="Times New Roman" pitchFamily="18" charset="0"/>
              </a:rPr>
              <a:t> through </a:t>
            </a:r>
            <a:r>
              <a:rPr lang="en-US" sz="3600">
                <a:solidFill>
                  <a:schemeClr val="tx2"/>
                </a:solidFill>
                <a:latin typeface="Times New Roman" pitchFamily="18" charset="0"/>
              </a:rPr>
              <a:t>the action of </a:t>
            </a:r>
            <a:r>
              <a:rPr lang="en-US" sz="3600">
                <a:latin typeface="Times New Roman" pitchFamily="18" charset="0"/>
              </a:rPr>
              <a:t>expandi</a:t>
            </a:r>
            <a:r>
              <a:rPr lang="en-US" sz="3600">
                <a:solidFill>
                  <a:srgbClr val="66CCFF"/>
                </a:solidFill>
                <a:latin typeface="Times New Roman" pitchFamily="18" charset="0"/>
              </a:rPr>
              <a:t>ng gases from the burning </a:t>
            </a:r>
            <a:r>
              <a:rPr lang="en-US" sz="3600">
                <a:latin typeface="Times New Roman" pitchFamily="18" charset="0"/>
              </a:rPr>
              <a:t>of an explos</a:t>
            </a:r>
            <a:r>
              <a:rPr lang="en-US" sz="3600">
                <a:solidFill>
                  <a:srgbClr val="66CCFF"/>
                </a:solidFill>
                <a:latin typeface="Times New Roman" pitchFamily="18" charset="0"/>
              </a:rPr>
              <a:t>ive</a:t>
            </a:r>
            <a:r>
              <a:rPr lang="en-US" sz="3600">
                <a:latin typeface="Times New Roman" pitchFamily="18" charset="0"/>
              </a:rPr>
              <a:t>, or through the </a:t>
            </a:r>
            <a:r>
              <a:rPr lang="en-US" sz="3600">
                <a:solidFill>
                  <a:srgbClr val="66CCFF"/>
                </a:solidFill>
                <a:latin typeface="Times New Roman" pitchFamily="18" charset="0"/>
              </a:rPr>
              <a:t>actio</a:t>
            </a:r>
            <a:r>
              <a:rPr lang="en-US" sz="3600">
                <a:latin typeface="Times New Roman" pitchFamily="18" charset="0"/>
              </a:rPr>
              <a:t>n of compresse</a:t>
            </a:r>
            <a:r>
              <a:rPr lang="en-US" sz="3600">
                <a:solidFill>
                  <a:srgbClr val="66CCFF"/>
                </a:solidFill>
                <a:latin typeface="Times New Roman" pitchFamily="18" charset="0"/>
              </a:rPr>
              <a:t>d air or gas which expands </a:t>
            </a:r>
          </a:p>
          <a:p>
            <a:pPr eaLnBrk="1" hangingPunct="1">
              <a:lnSpc>
                <a:spcPct val="90000"/>
              </a:lnSpc>
            </a:pPr>
            <a:endParaRPr lang="en-US" sz="3600">
              <a:solidFill>
                <a:srgbClr val="66CCFF"/>
              </a:solidFill>
              <a:latin typeface="Times New Roman" pitchFamily="18" charset="0"/>
            </a:endParaRPr>
          </a:p>
          <a:p>
            <a:pPr eaLnBrk="1" hangingPunct="1">
              <a:lnSpc>
                <a:spcPct val="90000"/>
              </a:lnSpc>
            </a:pPr>
            <a:endParaRPr lang="en-US" sz="3600">
              <a:solidFill>
                <a:schemeClr val="bg1"/>
              </a:solidFill>
              <a:latin typeface="Times New Roman" pitchFamily="18" charset="0"/>
            </a:endParaRPr>
          </a:p>
          <a:p>
            <a:pPr eaLnBrk="1" hangingPunct="1">
              <a:lnSpc>
                <a:spcPct val="90000"/>
              </a:lnSpc>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anim calcmode="lin" valueType="num">
                                      <p:cBhvr>
                                        <p:cTn id="8" dur="500" fill="hold"/>
                                        <p:tgtEl>
                                          <p:spTgt spid="5123">
                                            <p:txEl>
                                              <p:pRg st="0" end="0"/>
                                            </p:txEl>
                                          </p:spTgt>
                                        </p:tgtEl>
                                        <p:attrNameLst>
                                          <p:attrName>ppt_w</p:attrName>
                                        </p:attrNameLst>
                                      </p:cBhvr>
                                      <p:tavLst>
                                        <p:tav tm="0" fmla="#ppt_w*sin(2.5*pi*$)">
                                          <p:val>
                                            <p:fltVal val="0"/>
                                          </p:val>
                                        </p:tav>
                                        <p:tav tm="100000">
                                          <p:val>
                                            <p:fltVal val="1"/>
                                          </p:val>
                                        </p:tav>
                                      </p:tavLst>
                                    </p:anim>
                                    <p:anim calcmode="lin" valueType="num">
                                      <p:cBhvr>
                                        <p:cTn id="9" dur="500" fill="hold"/>
                                        <p:tgtEl>
                                          <p:spTgt spid="5123">
                                            <p:txEl>
                                              <p:pRg st="0" end="0"/>
                                            </p:txEl>
                                          </p:spTgt>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6100"/>
                            </p:stCondLst>
                            <p:childTnLst>
                              <p:par>
                                <p:cTn id="11" presetID="53" presetClass="entr" presetSubtype="0" fill="hold" nodeType="after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p:cTn id="13" dur="500" fill="hold"/>
                                        <p:tgtEl>
                                          <p:spTgt spid="512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12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4800" b="1">
                <a:solidFill>
                  <a:schemeClr val="hlink"/>
                </a:solidFill>
              </a:rPr>
              <a:t>"</a:t>
            </a:r>
            <a:r>
              <a:rPr lang="en-US" sz="4800" b="1" u="sng">
                <a:solidFill>
                  <a:schemeClr val="hlink"/>
                </a:solidFill>
              </a:rPr>
              <a:t>Handgun"</a:t>
            </a:r>
          </a:p>
        </p:txBody>
      </p:sp>
      <p:sp>
        <p:nvSpPr>
          <p:cNvPr id="41987" name="Rectangle 3"/>
          <p:cNvSpPr>
            <a:spLocks noGrp="1" noChangeArrowheads="1"/>
          </p:cNvSpPr>
          <p:nvPr>
            <p:ph type="body" idx="1"/>
          </p:nvPr>
        </p:nvSpPr>
        <p:spPr>
          <a:xfrm>
            <a:off x="457200" y="1295400"/>
            <a:ext cx="8229600" cy="4830763"/>
          </a:xfrm>
        </p:spPr>
        <p:txBody>
          <a:bodyPr/>
          <a:lstStyle/>
          <a:p>
            <a:pPr eaLnBrk="1" hangingPunct="1"/>
            <a:r>
              <a:rPr lang="en-US">
                <a:solidFill>
                  <a:srgbClr val="C0C0C0"/>
                </a:solidFill>
              </a:rPr>
              <a:t>which includes a pistol, revolver, air pistol, muzzle-loading pistol, etc</a:t>
            </a:r>
          </a:p>
          <a:p>
            <a:pPr eaLnBrk="1" hangingPunct="1"/>
            <a:r>
              <a:rPr lang="en-US">
                <a:solidFill>
                  <a:srgbClr val="C0C0C0"/>
                </a:solidFill>
              </a:rPr>
              <a:t>This is a firearm without a shoulder stock which is held and fired from a person's hand or hands, and is typically smaller than other types of firearm.  </a:t>
            </a:r>
          </a:p>
          <a:p>
            <a:pPr eaLnBrk="1" hangingPunct="1"/>
            <a:r>
              <a:rPr lang="en-US">
                <a:solidFill>
                  <a:srgbClr val="C0C0C0"/>
                </a:solidFill>
              </a:rPr>
              <a:t>Also, most handguns have rifled barrels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u="sng">
                <a:solidFill>
                  <a:srgbClr val="FFFFCC"/>
                </a:solidFill>
              </a:rPr>
              <a:t>BALLISTICS</a:t>
            </a:r>
          </a:p>
        </p:txBody>
      </p:sp>
      <p:sp>
        <p:nvSpPr>
          <p:cNvPr id="43011" name="Rectangle 3"/>
          <p:cNvSpPr>
            <a:spLocks noGrp="1" noChangeArrowheads="1"/>
          </p:cNvSpPr>
          <p:nvPr>
            <p:ph type="body" idx="1"/>
          </p:nvPr>
        </p:nvSpPr>
        <p:spPr>
          <a:xfrm>
            <a:off x="457200" y="1600200"/>
            <a:ext cx="8229600" cy="5257800"/>
          </a:xfrm>
        </p:spPr>
        <p:txBody>
          <a:bodyPr/>
          <a:lstStyle/>
          <a:p>
            <a:pPr eaLnBrk="1" hangingPunct="1"/>
            <a:r>
              <a:rPr lang="en-US" sz="4000">
                <a:solidFill>
                  <a:schemeClr val="accent1"/>
                </a:solidFill>
              </a:rPr>
              <a:t>The term ballistics refers to the science of the travel of a projectile in flight.</a:t>
            </a:r>
          </a:p>
          <a:p>
            <a:pPr eaLnBrk="1" hangingPunct="1"/>
            <a:r>
              <a:rPr lang="en-US" sz="4000">
                <a:solidFill>
                  <a:schemeClr val="accent1"/>
                </a:solidFill>
              </a:rPr>
              <a:t> The flight path of a bullet includes:</a:t>
            </a:r>
            <a:r>
              <a:rPr lang="en-US" sz="4000">
                <a:solidFill>
                  <a:srgbClr val="FF3300"/>
                </a:solidFill>
              </a:rPr>
              <a:t> </a:t>
            </a:r>
            <a:r>
              <a:rPr lang="en-US" sz="4000">
                <a:solidFill>
                  <a:srgbClr val="FF66FF"/>
                </a:solidFill>
              </a:rPr>
              <a:t>travel down the barrel,</a:t>
            </a:r>
            <a:r>
              <a:rPr lang="en-US" sz="4000">
                <a:solidFill>
                  <a:srgbClr val="FF3300"/>
                </a:solidFill>
              </a:rPr>
              <a:t> </a:t>
            </a:r>
            <a:r>
              <a:rPr lang="en-US" sz="4000">
                <a:solidFill>
                  <a:srgbClr val="66FF33"/>
                </a:solidFill>
              </a:rPr>
              <a:t>path through the air</a:t>
            </a:r>
            <a:r>
              <a:rPr lang="en-US" sz="4000">
                <a:solidFill>
                  <a:srgbClr val="FF3300"/>
                </a:solidFill>
              </a:rPr>
              <a:t>, and path through a target. </a:t>
            </a:r>
          </a:p>
          <a:p>
            <a:pPr eaLnBrk="1" hangingPunct="1"/>
            <a:endParaRPr lang="en-US" sz="4000">
              <a:solidFill>
                <a:srgbClr val="FF33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263525" y="228600"/>
            <a:ext cx="8880475" cy="6324600"/>
          </a:xfrm>
        </p:spPr>
        <p:txBody>
          <a:bodyPr/>
          <a:lstStyle/>
          <a:p>
            <a:pPr eaLnBrk="1" hangingPunct="1"/>
            <a:r>
              <a:rPr lang="en-US"/>
              <a:t>The cartridge seals a </a:t>
            </a:r>
            <a:r>
              <a:rPr lang="en-US">
                <a:solidFill>
                  <a:srgbClr val="CC0000"/>
                </a:solidFill>
                <a:hlinkClick r:id="rId3" tooltip="Chamber (weaponry)"/>
              </a:rPr>
              <a:t>firing chamber</a:t>
            </a:r>
            <a:r>
              <a:rPr lang="en-US"/>
              <a:t> in all directions except down the bore.</a:t>
            </a:r>
          </a:p>
          <a:p>
            <a:pPr eaLnBrk="1" hangingPunct="1"/>
            <a:r>
              <a:rPr lang="en-US"/>
              <a:t> A </a:t>
            </a:r>
            <a:r>
              <a:rPr lang="en-US">
                <a:hlinkClick r:id="rId4" tooltip="Firing pin"/>
              </a:rPr>
              <a:t>firing pin</a:t>
            </a:r>
            <a:r>
              <a:rPr lang="en-US"/>
              <a:t> strikes the primer, igniting it. The spark from the primer ignites the </a:t>
            </a:r>
            <a:r>
              <a:rPr lang="en-US">
                <a:hlinkClick r:id="rId5" tooltip="Gunpowder"/>
              </a:rPr>
              <a:t>powder</a:t>
            </a:r>
            <a:r>
              <a:rPr lang="en-US"/>
              <a:t>.</a:t>
            </a:r>
          </a:p>
          <a:p>
            <a:pPr eaLnBrk="1" hangingPunct="1"/>
            <a:r>
              <a:rPr lang="en-US"/>
              <a:t> Burning gases from the powder expand the case to seal against the chamber wall.</a:t>
            </a:r>
          </a:p>
          <a:p>
            <a:pPr eaLnBrk="1" hangingPunct="1"/>
            <a:r>
              <a:rPr lang="en-US"/>
              <a:t> The projectile is then pushed in the direction that releases this pressure, down the </a:t>
            </a:r>
            <a:r>
              <a:rPr lang="en-US">
                <a:hlinkClick r:id="rId6" tooltip="Barrel (firearms)"/>
              </a:rPr>
              <a:t>barrel</a:t>
            </a:r>
            <a:r>
              <a:rPr lang="en-US"/>
              <a:t>.</a:t>
            </a:r>
          </a:p>
          <a:p>
            <a:pPr eaLnBrk="1" hangingPunct="1"/>
            <a:r>
              <a:rPr lang="en-US"/>
              <a:t> After the projectile leaves the barrel the pressure is released and the cartridge case is pulled out of the chamber.</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WordArt 4"/>
          <p:cNvSpPr>
            <a:spLocks noChangeArrowheads="1" noChangeShapeType="1" noTextEdit="1"/>
          </p:cNvSpPr>
          <p:nvPr/>
        </p:nvSpPr>
        <p:spPr bwMode="auto">
          <a:xfrm rot="-269683">
            <a:off x="533400" y="990600"/>
            <a:ext cx="7772400" cy="3810000"/>
          </a:xfrm>
          <a:prstGeom prst="rect">
            <a:avLst/>
          </a:prstGeom>
        </p:spPr>
        <p:txBody>
          <a:bodyPr wrap="none" fromWordArt="1">
            <a:prstTxWarp prst="textSlantUp">
              <a:avLst>
                <a:gd name="adj" fmla="val 47731"/>
              </a:avLst>
            </a:prstTxWarp>
          </a:bodyPr>
          <a:lstStyle/>
          <a:p>
            <a:pPr algn="ctr"/>
            <a:r>
              <a:rPr lang="en-US" sz="3600" kern="10">
                <a:ln w="9525">
                  <a:solidFill>
                    <a:srgbClr val="000000"/>
                  </a:solidFill>
                  <a:round/>
                  <a:headEnd/>
                  <a:tailEnd/>
                </a:ln>
                <a:solidFill>
                  <a:srgbClr val="FFFF00"/>
                </a:solidFill>
                <a:latin typeface="Arial Black"/>
              </a:rPr>
              <a:t>CLASSIFICATION</a:t>
            </a:r>
          </a:p>
        </p:txBody>
      </p:sp>
      <p:pic>
        <p:nvPicPr>
          <p:cNvPr id="6147" name="Picture 5" descr="disney-gifs-cendrillon-fee"/>
          <p:cNvPicPr>
            <a:picLocks noGrp="1" noChangeAspect="1" noChangeArrowheads="1" noCrop="1"/>
          </p:cNvPicPr>
          <p:nvPr>
            <p:ph idx="1"/>
          </p:nvPr>
        </p:nvPicPr>
        <p:blipFill>
          <a:blip r:embed="rId2"/>
          <a:srcRect/>
          <a:stretch>
            <a:fillRect/>
          </a:stretch>
        </p:blipFill>
        <p:spPr>
          <a:xfrm>
            <a:off x="0" y="0"/>
            <a:ext cx="1981200" cy="24384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2000"/>
                                  </p:stCondLst>
                                  <p:childTnLst>
                                    <p:set>
                                      <p:cBhvr>
                                        <p:cTn id="6" dur="1" fill="hold">
                                          <p:stCondLst>
                                            <p:cond delay="0"/>
                                          </p:stCondLst>
                                        </p:cTn>
                                        <p:tgtEl>
                                          <p:spTgt spid="13316"/>
                                        </p:tgtEl>
                                        <p:attrNameLst>
                                          <p:attrName>style.visibility</p:attrName>
                                        </p:attrNameLst>
                                      </p:cBhvr>
                                      <p:to>
                                        <p:strVal val="visible"/>
                                      </p:to>
                                    </p:set>
                                    <p:animEffect transition="in" filter="dissolve">
                                      <p:cBhvr>
                                        <p:cTn id="7" dur="20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en-US" sz="6000" u="sng">
                <a:solidFill>
                  <a:schemeClr val="bg1"/>
                </a:solidFill>
                <a:effectLst>
                  <a:outerShdw blurRad="38100" dist="38100" dir="2700000" algn="tl">
                    <a:srgbClr val="C0C0C0"/>
                  </a:outerShdw>
                </a:effectLst>
              </a:rPr>
              <a:t>CLASSIFICATION</a:t>
            </a:r>
          </a:p>
        </p:txBody>
      </p:sp>
      <p:sp>
        <p:nvSpPr>
          <p:cNvPr id="7171" name="AutoShape 4"/>
          <p:cNvSpPr>
            <a:spLocks noChangeArrowheads="1"/>
          </p:cNvSpPr>
          <p:nvPr/>
        </p:nvSpPr>
        <p:spPr bwMode="auto">
          <a:xfrm>
            <a:off x="4114800" y="1219200"/>
            <a:ext cx="457200" cy="976313"/>
          </a:xfrm>
          <a:prstGeom prst="downArrow">
            <a:avLst>
              <a:gd name="adj1" fmla="val 50000"/>
              <a:gd name="adj2" fmla="val 53385"/>
            </a:avLst>
          </a:prstGeom>
          <a:solidFill>
            <a:schemeClr val="bg1"/>
          </a:solidFill>
          <a:ln w="12700" cap="sq">
            <a:solidFill>
              <a:srgbClr val="3333CC"/>
            </a:solidFill>
            <a:miter lim="800000"/>
            <a:headEnd type="none" w="sm" len="sm"/>
            <a:tailEnd type="none" w="sm" len="sm"/>
          </a:ln>
        </p:spPr>
        <p:txBody>
          <a:bodyPr wrap="none" anchor="ctr"/>
          <a:lstStyle/>
          <a:p>
            <a:pPr algn="ctr"/>
            <a:endParaRPr lang="en-US">
              <a:solidFill>
                <a:schemeClr val="hlink"/>
              </a:solidFill>
              <a:latin typeface="Times New Roman" pitchFamily="18" charset="0"/>
            </a:endParaRPr>
          </a:p>
        </p:txBody>
      </p:sp>
      <p:sp>
        <p:nvSpPr>
          <p:cNvPr id="7172" name="AutoShape 6"/>
          <p:cNvSpPr>
            <a:spLocks noChangeArrowheads="1"/>
          </p:cNvSpPr>
          <p:nvPr/>
        </p:nvSpPr>
        <p:spPr bwMode="auto">
          <a:xfrm>
            <a:off x="2057400" y="1981200"/>
            <a:ext cx="304800" cy="1447800"/>
          </a:xfrm>
          <a:prstGeom prst="downArrow">
            <a:avLst>
              <a:gd name="adj1" fmla="val 50000"/>
              <a:gd name="adj2" fmla="val 118750"/>
            </a:avLst>
          </a:prstGeom>
          <a:solidFill>
            <a:schemeClr val="bg1"/>
          </a:solidFill>
          <a:ln w="12700" cap="sq">
            <a:solidFill>
              <a:srgbClr val="3333CC"/>
            </a:solidFill>
            <a:miter lim="800000"/>
            <a:headEnd type="none" w="sm" len="sm"/>
            <a:tailEnd type="none" w="sm" len="sm"/>
          </a:ln>
        </p:spPr>
        <p:txBody>
          <a:bodyPr wrap="none" anchor="ctr"/>
          <a:lstStyle/>
          <a:p>
            <a:pPr algn="ctr"/>
            <a:endParaRPr lang="en-US">
              <a:solidFill>
                <a:schemeClr val="hlink"/>
              </a:solidFill>
              <a:latin typeface="Times New Roman" pitchFamily="18" charset="0"/>
            </a:endParaRPr>
          </a:p>
        </p:txBody>
      </p:sp>
      <p:sp>
        <p:nvSpPr>
          <p:cNvPr id="7173" name="AutoShape 7"/>
          <p:cNvSpPr>
            <a:spLocks noChangeArrowheads="1"/>
          </p:cNvSpPr>
          <p:nvPr/>
        </p:nvSpPr>
        <p:spPr bwMode="auto">
          <a:xfrm>
            <a:off x="6248400" y="1981200"/>
            <a:ext cx="304800" cy="1600200"/>
          </a:xfrm>
          <a:prstGeom prst="downArrow">
            <a:avLst>
              <a:gd name="adj1" fmla="val 50000"/>
              <a:gd name="adj2" fmla="val 131250"/>
            </a:avLst>
          </a:prstGeom>
          <a:solidFill>
            <a:schemeClr val="bg1"/>
          </a:solidFill>
          <a:ln w="12700" cap="sq">
            <a:solidFill>
              <a:srgbClr val="3333CC"/>
            </a:solidFill>
            <a:miter lim="800000"/>
            <a:headEnd type="none" w="sm" len="sm"/>
            <a:tailEnd type="none" w="sm" len="sm"/>
          </a:ln>
        </p:spPr>
        <p:txBody>
          <a:bodyPr wrap="none" anchor="ctr"/>
          <a:lstStyle/>
          <a:p>
            <a:pPr algn="ctr"/>
            <a:endParaRPr lang="en-US">
              <a:solidFill>
                <a:schemeClr val="hlink"/>
              </a:solidFill>
              <a:latin typeface="Times New Roman" pitchFamily="18" charset="0"/>
            </a:endParaRPr>
          </a:p>
        </p:txBody>
      </p:sp>
      <p:sp>
        <p:nvSpPr>
          <p:cNvPr id="26632" name="Rectangle 8"/>
          <p:cNvSpPr>
            <a:spLocks noChangeArrowheads="1"/>
          </p:cNvSpPr>
          <p:nvPr/>
        </p:nvSpPr>
        <p:spPr bwMode="auto">
          <a:xfrm>
            <a:off x="0" y="4114800"/>
            <a:ext cx="3657600" cy="914400"/>
          </a:xfrm>
          <a:prstGeom prst="rect">
            <a:avLst/>
          </a:prstGeom>
          <a:solidFill>
            <a:schemeClr val="bg1"/>
          </a:solidFill>
          <a:ln w="12700" cap="sq">
            <a:solidFill>
              <a:srgbClr val="3333CC"/>
            </a:solidFill>
            <a:miter lim="800000"/>
            <a:headEnd type="none" w="sm" len="sm"/>
            <a:tailEnd type="none" w="sm" len="sm"/>
          </a:ln>
        </p:spPr>
        <p:txBody>
          <a:bodyPr wrap="none" anchor="ctr"/>
          <a:lstStyle/>
          <a:p>
            <a:r>
              <a:rPr lang="en-US" sz="3600">
                <a:solidFill>
                  <a:srgbClr val="6600CC"/>
                </a:solidFill>
                <a:latin typeface="Times New Roman" pitchFamily="18" charset="0"/>
              </a:rPr>
              <a:t>I.Rifled Weapons</a:t>
            </a:r>
          </a:p>
        </p:txBody>
      </p:sp>
      <p:sp>
        <p:nvSpPr>
          <p:cNvPr id="26633" name="Rectangle 9"/>
          <p:cNvSpPr>
            <a:spLocks noChangeArrowheads="1"/>
          </p:cNvSpPr>
          <p:nvPr/>
        </p:nvSpPr>
        <p:spPr bwMode="auto">
          <a:xfrm>
            <a:off x="3886200" y="4114800"/>
            <a:ext cx="5257800" cy="914400"/>
          </a:xfrm>
          <a:prstGeom prst="rect">
            <a:avLst/>
          </a:prstGeom>
          <a:solidFill>
            <a:schemeClr val="bg1"/>
          </a:solidFill>
          <a:ln w="12700" cap="sq">
            <a:solidFill>
              <a:srgbClr val="3333CC"/>
            </a:solidFill>
            <a:miter lim="800000"/>
            <a:headEnd type="none" w="sm" len="sm"/>
            <a:tailEnd type="none" w="sm" len="sm"/>
          </a:ln>
        </p:spPr>
        <p:txBody>
          <a:bodyPr wrap="none" anchor="ctr"/>
          <a:lstStyle/>
          <a:p>
            <a:pPr algn="r"/>
            <a:r>
              <a:rPr lang="en-US" sz="3600">
                <a:solidFill>
                  <a:srgbClr val="6600CC"/>
                </a:solidFill>
                <a:latin typeface="Times New Roman" pitchFamily="18" charset="0"/>
              </a:rPr>
              <a:t>II.</a:t>
            </a:r>
            <a:r>
              <a:rPr lang="en-US" sz="3600">
                <a:solidFill>
                  <a:srgbClr val="000000"/>
                </a:solidFill>
                <a:latin typeface="Times New Roman" pitchFamily="18" charset="0"/>
              </a:rPr>
              <a:t> </a:t>
            </a:r>
            <a:r>
              <a:rPr lang="en-US" sz="3600">
                <a:solidFill>
                  <a:srgbClr val="6600CC"/>
                </a:solidFill>
                <a:latin typeface="Times New Roman" pitchFamily="18" charset="0"/>
              </a:rPr>
              <a:t>Smooth</a:t>
            </a:r>
            <a:r>
              <a:rPr lang="en-US" sz="3600">
                <a:solidFill>
                  <a:srgbClr val="000000"/>
                </a:solidFill>
                <a:latin typeface="Times New Roman" pitchFamily="18" charset="0"/>
              </a:rPr>
              <a:t> </a:t>
            </a:r>
            <a:r>
              <a:rPr lang="en-US" sz="3600">
                <a:solidFill>
                  <a:srgbClr val="6600CC"/>
                </a:solidFill>
                <a:latin typeface="Times New Roman" pitchFamily="18" charset="0"/>
              </a:rPr>
              <a:t>bored</a:t>
            </a:r>
            <a:r>
              <a:rPr lang="en-US" sz="3600">
                <a:solidFill>
                  <a:srgbClr val="000000"/>
                </a:solidFill>
                <a:latin typeface="Times New Roman" pitchFamily="18" charset="0"/>
              </a:rPr>
              <a:t> </a:t>
            </a:r>
            <a:r>
              <a:rPr lang="en-US" sz="3600">
                <a:solidFill>
                  <a:srgbClr val="6600CC"/>
                </a:solidFill>
                <a:latin typeface="Times New Roman" pitchFamily="18" charset="0"/>
              </a:rPr>
              <a:t>weapons</a:t>
            </a:r>
          </a:p>
        </p:txBody>
      </p:sp>
      <p:sp>
        <p:nvSpPr>
          <p:cNvPr id="7176" name="Rectangle 10"/>
          <p:cNvSpPr>
            <a:spLocks noChangeArrowheads="1"/>
          </p:cNvSpPr>
          <p:nvPr/>
        </p:nvSpPr>
        <p:spPr bwMode="auto">
          <a:xfrm>
            <a:off x="2133600" y="1981200"/>
            <a:ext cx="4267200" cy="152400"/>
          </a:xfrm>
          <a:prstGeom prst="rect">
            <a:avLst/>
          </a:prstGeom>
          <a:solidFill>
            <a:schemeClr val="bg1"/>
          </a:solidFill>
          <a:ln w="12700" cap="sq">
            <a:solidFill>
              <a:schemeClr val="bg1"/>
            </a:solidFill>
            <a:miter lim="800000"/>
            <a:headEnd type="none" w="sm" len="sm"/>
            <a:tailEnd type="none" w="sm" len="sm"/>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diamond(in)">
                                      <p:cBhvr>
                                        <p:cTn id="7" dur="2000"/>
                                        <p:tgtEl>
                                          <p:spTgt spid="26626"/>
                                        </p:tgtEl>
                                      </p:cBhvr>
                                    </p:animEffect>
                                  </p:childTnLst>
                                </p:cTn>
                              </p:par>
                            </p:childTnLst>
                          </p:cTn>
                        </p:par>
                        <p:par>
                          <p:cTn id="8" fill="hold" nodeType="afterGroup">
                            <p:stCondLst>
                              <p:cond delay="2000"/>
                            </p:stCondLst>
                            <p:childTnLst>
                              <p:par>
                                <p:cTn id="9" presetID="9" presetClass="entr" presetSubtype="0" fill="hold" grpId="0" nodeType="afterEffect">
                                  <p:stCondLst>
                                    <p:cond delay="0"/>
                                  </p:stCondLst>
                                  <p:childTnLst>
                                    <p:set>
                                      <p:cBhvr>
                                        <p:cTn id="10" dur="1" fill="hold">
                                          <p:stCondLst>
                                            <p:cond delay="0"/>
                                          </p:stCondLst>
                                        </p:cTn>
                                        <p:tgtEl>
                                          <p:spTgt spid="26632"/>
                                        </p:tgtEl>
                                        <p:attrNameLst>
                                          <p:attrName>style.visibility</p:attrName>
                                        </p:attrNameLst>
                                      </p:cBhvr>
                                      <p:to>
                                        <p:strVal val="visible"/>
                                      </p:to>
                                    </p:set>
                                    <p:animEffect transition="in" filter="dissolve">
                                      <p:cBhvr>
                                        <p:cTn id="11" dur="500"/>
                                        <p:tgtEl>
                                          <p:spTgt spid="26632"/>
                                        </p:tgtEl>
                                      </p:cBhvr>
                                    </p:animEffect>
                                  </p:childTnLst>
                                </p:cTn>
                              </p:par>
                            </p:childTnLst>
                          </p:cTn>
                        </p:par>
                        <p:par>
                          <p:cTn id="12" fill="hold" nodeType="afterGroup">
                            <p:stCondLst>
                              <p:cond delay="2500"/>
                            </p:stCondLst>
                            <p:childTnLst>
                              <p:par>
                                <p:cTn id="13" presetID="9" presetClass="entr" presetSubtype="0" fill="hold" grpId="0" nodeType="afterEffect">
                                  <p:stCondLst>
                                    <p:cond delay="0"/>
                                  </p:stCondLst>
                                  <p:childTnLst>
                                    <p:set>
                                      <p:cBhvr>
                                        <p:cTn id="14" dur="1" fill="hold">
                                          <p:stCondLst>
                                            <p:cond delay="0"/>
                                          </p:stCondLst>
                                        </p:cTn>
                                        <p:tgtEl>
                                          <p:spTgt spid="26633"/>
                                        </p:tgtEl>
                                        <p:attrNameLst>
                                          <p:attrName>style.visibility</p:attrName>
                                        </p:attrNameLst>
                                      </p:cBhvr>
                                      <p:to>
                                        <p:strVal val="visible"/>
                                      </p:to>
                                    </p:set>
                                    <p:animEffect transition="in" filter="dissolve">
                                      <p:cBhvr>
                                        <p:cTn id="15" dur="500"/>
                                        <p:tgtEl>
                                          <p:spTgt spid="266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32" grpId="0" animBg="1"/>
      <p:bldP spid="266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4800" u="sng">
                <a:solidFill>
                  <a:srgbClr val="FFFF66"/>
                </a:solidFill>
              </a:rPr>
              <a:t>Rifled Weapons</a:t>
            </a:r>
          </a:p>
        </p:txBody>
      </p:sp>
      <p:sp>
        <p:nvSpPr>
          <p:cNvPr id="9219" name="Rectangle 3"/>
          <p:cNvSpPr>
            <a:spLocks noGrp="1" noChangeArrowheads="1"/>
          </p:cNvSpPr>
          <p:nvPr>
            <p:ph type="body" idx="1"/>
          </p:nvPr>
        </p:nvSpPr>
        <p:spPr/>
        <p:txBody>
          <a:bodyPr/>
          <a:lstStyle/>
          <a:p>
            <a:pPr eaLnBrk="1" hangingPunct="1"/>
            <a:r>
              <a:rPr lang="en-US"/>
              <a:t>1.Rifles           </a:t>
            </a:r>
            <a:r>
              <a:rPr lang="en-US">
                <a:solidFill>
                  <a:srgbClr val="FFFF00"/>
                </a:solidFill>
              </a:rPr>
              <a:t>a)Air &amp; gas operated rifles</a:t>
            </a:r>
          </a:p>
          <a:p>
            <a:pPr eaLnBrk="1" hangingPunct="1">
              <a:buFontTx/>
              <a:buNone/>
            </a:pPr>
            <a:r>
              <a:rPr lang="en-US"/>
              <a:t>                          </a:t>
            </a:r>
            <a:r>
              <a:rPr lang="en-US" b="1">
                <a:solidFill>
                  <a:srgbClr val="FFFF00"/>
                </a:solidFill>
              </a:rPr>
              <a:t>b)0.22 </a:t>
            </a:r>
            <a:r>
              <a:rPr lang="en-US" b="1"/>
              <a:t>rifles</a:t>
            </a:r>
          </a:p>
          <a:p>
            <a:pPr eaLnBrk="1" hangingPunct="1">
              <a:buFontTx/>
              <a:buNone/>
            </a:pPr>
            <a:r>
              <a:rPr lang="en-US" b="1">
                <a:solidFill>
                  <a:srgbClr val="FFFF00"/>
                </a:solidFill>
              </a:rPr>
              <a:t>                          c)Military &amp; sporting rifles</a:t>
            </a:r>
          </a:p>
          <a:p>
            <a:pPr eaLnBrk="1" hangingPunct="1"/>
            <a:r>
              <a:rPr lang="en-US">
                <a:solidFill>
                  <a:srgbClr val="66FF33"/>
                </a:solidFill>
              </a:rPr>
              <a:t>2.Single shot target practice pistols</a:t>
            </a:r>
          </a:p>
          <a:p>
            <a:pPr eaLnBrk="1" hangingPunct="1"/>
            <a:r>
              <a:rPr lang="en-US">
                <a:solidFill>
                  <a:srgbClr val="66FF33"/>
                </a:solidFill>
              </a:rPr>
              <a:t>3.Revolvers</a:t>
            </a:r>
          </a:p>
          <a:p>
            <a:pPr eaLnBrk="1" hangingPunct="1"/>
            <a:r>
              <a:rPr lang="en-US">
                <a:solidFill>
                  <a:srgbClr val="66FF33"/>
                </a:solidFill>
              </a:rPr>
              <a:t>4.Automatic pistols</a:t>
            </a:r>
          </a:p>
          <a:p>
            <a:pPr eaLnBrk="1" hangingPunct="1"/>
            <a:r>
              <a:rPr lang="en-US">
                <a:solidFill>
                  <a:srgbClr val="66FF33"/>
                </a:solidFill>
              </a:rPr>
              <a:t>5.True automatic weapons (machine guns)</a:t>
            </a:r>
          </a:p>
          <a:p>
            <a:pPr eaLnBrk="1" hangingPunct="1">
              <a:buFontTx/>
              <a:buNone/>
            </a:pPr>
            <a:endParaRPr lang="en-US">
              <a:solidFill>
                <a:srgbClr val="66FF33"/>
              </a:solidFill>
            </a:endParaRPr>
          </a:p>
          <a:p>
            <a:pPr eaLnBrk="1" hangingPunct="1"/>
            <a:endParaRPr lang="en-US"/>
          </a:p>
        </p:txBody>
      </p:sp>
      <p:sp>
        <p:nvSpPr>
          <p:cNvPr id="8196" name="Line 4"/>
          <p:cNvSpPr>
            <a:spLocks noChangeShapeType="1"/>
          </p:cNvSpPr>
          <p:nvPr/>
        </p:nvSpPr>
        <p:spPr bwMode="auto">
          <a:xfrm>
            <a:off x="2286000" y="1905000"/>
            <a:ext cx="1219200" cy="0"/>
          </a:xfrm>
          <a:prstGeom prst="line">
            <a:avLst/>
          </a:prstGeom>
          <a:noFill/>
          <a:ln w="57150">
            <a:solidFill>
              <a:schemeClr val="tx1"/>
            </a:solidFill>
            <a:round/>
            <a:headEnd/>
            <a:tailEnd type="triangle" w="med" len="med"/>
          </a:ln>
        </p:spPr>
        <p:txBody>
          <a:bodyPr/>
          <a:lstStyle/>
          <a:p>
            <a:endParaRPr lang="en-US"/>
          </a:p>
        </p:txBody>
      </p:sp>
      <p:sp>
        <p:nvSpPr>
          <p:cNvPr id="8197" name="Line 5"/>
          <p:cNvSpPr>
            <a:spLocks noChangeShapeType="1"/>
          </p:cNvSpPr>
          <p:nvPr/>
        </p:nvSpPr>
        <p:spPr bwMode="auto">
          <a:xfrm>
            <a:off x="2286000" y="1905000"/>
            <a:ext cx="1143000" cy="609600"/>
          </a:xfrm>
          <a:prstGeom prst="line">
            <a:avLst/>
          </a:prstGeom>
          <a:noFill/>
          <a:ln w="57150">
            <a:solidFill>
              <a:schemeClr val="tx1"/>
            </a:solidFill>
            <a:round/>
            <a:headEnd/>
            <a:tailEnd type="triangle" w="med" len="med"/>
          </a:ln>
        </p:spPr>
        <p:txBody>
          <a:bodyPr/>
          <a:lstStyle/>
          <a:p>
            <a:endParaRPr lang="en-US"/>
          </a:p>
        </p:txBody>
      </p:sp>
      <p:sp>
        <p:nvSpPr>
          <p:cNvPr id="8198" name="Line 6"/>
          <p:cNvSpPr>
            <a:spLocks noChangeShapeType="1"/>
          </p:cNvSpPr>
          <p:nvPr/>
        </p:nvSpPr>
        <p:spPr bwMode="auto">
          <a:xfrm>
            <a:off x="2286000" y="1905000"/>
            <a:ext cx="1219200" cy="1219200"/>
          </a:xfrm>
          <a:prstGeom prst="line">
            <a:avLst/>
          </a:prstGeom>
          <a:noFill/>
          <a:ln w="57150">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dissolve">
                                      <p:cBhvr>
                                        <p:cTn id="7" dur="500"/>
                                        <p:tgtEl>
                                          <p:spTgt spid="9219">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dissolve">
                                      <p:cBhvr>
                                        <p:cTn id="10" dur="500"/>
                                        <p:tgtEl>
                                          <p:spTgt spid="9219">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Effect transition="in" filter="dissolve">
                                      <p:cBhvr>
                                        <p:cTn id="13" dur="500"/>
                                        <p:tgtEl>
                                          <p:spTgt spid="9219">
                                            <p:txEl>
                                              <p:pRg st="2" end="2"/>
                                            </p:txEl>
                                          </p:spTgt>
                                        </p:tgtEl>
                                      </p:cBhvr>
                                    </p:animEffect>
                                  </p:childTnLst>
                                </p:cTn>
                              </p:par>
                            </p:childTnLst>
                          </p:cTn>
                        </p:par>
                        <p:par>
                          <p:cTn id="14" fill="hold" nodeType="afterGroup">
                            <p:stCondLst>
                              <p:cond delay="500"/>
                            </p:stCondLst>
                            <p:childTnLst>
                              <p:par>
                                <p:cTn id="15" presetID="53" presetClass="entr" presetSubtype="0" fill="hold" nodeType="afterEffect">
                                  <p:stCondLst>
                                    <p:cond delay="0"/>
                                  </p:stCondLst>
                                  <p:childTnLst>
                                    <p:set>
                                      <p:cBhvr>
                                        <p:cTn id="16" dur="1" fill="hold">
                                          <p:stCondLst>
                                            <p:cond delay="0"/>
                                          </p:stCondLst>
                                        </p:cTn>
                                        <p:tgtEl>
                                          <p:spTgt spid="9219">
                                            <p:txEl>
                                              <p:pRg st="3" end="3"/>
                                            </p:txEl>
                                          </p:spTgt>
                                        </p:tgtEl>
                                        <p:attrNameLst>
                                          <p:attrName>style.visibility</p:attrName>
                                        </p:attrNameLst>
                                      </p:cBhvr>
                                      <p:to>
                                        <p:strVal val="visible"/>
                                      </p:to>
                                    </p:set>
                                    <p:anim calcmode="lin" valueType="num">
                                      <p:cBhvr>
                                        <p:cTn id="17" dur="20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18" dur="2000" fill="hold"/>
                                        <p:tgtEl>
                                          <p:spTgt spid="9219">
                                            <p:txEl>
                                              <p:pRg st="3" end="3"/>
                                            </p:txEl>
                                          </p:spTgt>
                                        </p:tgtEl>
                                        <p:attrNameLst>
                                          <p:attrName>ppt_h</p:attrName>
                                        </p:attrNameLst>
                                      </p:cBhvr>
                                      <p:tavLst>
                                        <p:tav tm="0">
                                          <p:val>
                                            <p:fltVal val="0"/>
                                          </p:val>
                                        </p:tav>
                                        <p:tav tm="100000">
                                          <p:val>
                                            <p:strVal val="#ppt_h"/>
                                          </p:val>
                                        </p:tav>
                                      </p:tavLst>
                                    </p:anim>
                                    <p:animEffect transition="in" filter="fade">
                                      <p:cBhvr>
                                        <p:cTn id="19" dur="2000"/>
                                        <p:tgtEl>
                                          <p:spTgt spid="9219">
                                            <p:txEl>
                                              <p:pRg st="3" end="3"/>
                                            </p:txEl>
                                          </p:spTgt>
                                        </p:tgtEl>
                                      </p:cBhvr>
                                    </p:animEffect>
                                  </p:childTnLst>
                                </p:cTn>
                              </p:par>
                            </p:childTnLst>
                          </p:cTn>
                        </p:par>
                        <p:par>
                          <p:cTn id="20" fill="hold" nodeType="afterGroup">
                            <p:stCondLst>
                              <p:cond delay="2500"/>
                            </p:stCondLst>
                            <p:childTnLst>
                              <p:par>
                                <p:cTn id="21" presetID="53" presetClass="entr" presetSubtype="0" fill="hold" nodeType="afterEffect">
                                  <p:stCondLst>
                                    <p:cond delay="0"/>
                                  </p:stCondLst>
                                  <p:childTnLst>
                                    <p:set>
                                      <p:cBhvr>
                                        <p:cTn id="22" dur="1" fill="hold">
                                          <p:stCondLst>
                                            <p:cond delay="0"/>
                                          </p:stCondLst>
                                        </p:cTn>
                                        <p:tgtEl>
                                          <p:spTgt spid="9219">
                                            <p:txEl>
                                              <p:pRg st="4" end="4"/>
                                            </p:txEl>
                                          </p:spTgt>
                                        </p:tgtEl>
                                        <p:attrNameLst>
                                          <p:attrName>style.visibility</p:attrName>
                                        </p:attrNameLst>
                                      </p:cBhvr>
                                      <p:to>
                                        <p:strVal val="visible"/>
                                      </p:to>
                                    </p:set>
                                    <p:anim calcmode="lin" valueType="num">
                                      <p:cBhvr>
                                        <p:cTn id="23" dur="5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9219">
                                            <p:txEl>
                                              <p:pRg st="4" end="4"/>
                                            </p:txEl>
                                          </p:spTgt>
                                        </p:tgtEl>
                                        <p:attrNameLst>
                                          <p:attrName>ppt_h</p:attrName>
                                        </p:attrNameLst>
                                      </p:cBhvr>
                                      <p:tavLst>
                                        <p:tav tm="0">
                                          <p:val>
                                            <p:fltVal val="0"/>
                                          </p:val>
                                        </p:tav>
                                        <p:tav tm="100000">
                                          <p:val>
                                            <p:strVal val="#ppt_h"/>
                                          </p:val>
                                        </p:tav>
                                      </p:tavLst>
                                    </p:anim>
                                    <p:animEffect transition="in" filter="fade">
                                      <p:cBhvr>
                                        <p:cTn id="25" dur="500"/>
                                        <p:tgtEl>
                                          <p:spTgt spid="9219">
                                            <p:txEl>
                                              <p:pRg st="4" end="4"/>
                                            </p:txEl>
                                          </p:spTgt>
                                        </p:tgtEl>
                                      </p:cBhvr>
                                    </p:animEffect>
                                  </p:childTnLst>
                                </p:cTn>
                              </p:par>
                            </p:childTnLst>
                          </p:cTn>
                        </p:par>
                        <p:par>
                          <p:cTn id="26" fill="hold" nodeType="afterGroup">
                            <p:stCondLst>
                              <p:cond delay="3000"/>
                            </p:stCondLst>
                            <p:childTnLst>
                              <p:par>
                                <p:cTn id="27" presetID="53" presetClass="entr" presetSubtype="0" fill="hold" nodeType="afterEffect">
                                  <p:stCondLst>
                                    <p:cond delay="0"/>
                                  </p:stCondLst>
                                  <p:childTnLst>
                                    <p:set>
                                      <p:cBhvr>
                                        <p:cTn id="28" dur="1" fill="hold">
                                          <p:stCondLst>
                                            <p:cond delay="0"/>
                                          </p:stCondLst>
                                        </p:cTn>
                                        <p:tgtEl>
                                          <p:spTgt spid="9219">
                                            <p:txEl>
                                              <p:pRg st="5" end="5"/>
                                            </p:txEl>
                                          </p:spTgt>
                                        </p:tgtEl>
                                        <p:attrNameLst>
                                          <p:attrName>style.visibility</p:attrName>
                                        </p:attrNameLst>
                                      </p:cBhvr>
                                      <p:to>
                                        <p:strVal val="visible"/>
                                      </p:to>
                                    </p:set>
                                    <p:anim calcmode="lin" valueType="num">
                                      <p:cBhvr>
                                        <p:cTn id="29" dur="500" fill="hold"/>
                                        <p:tgtEl>
                                          <p:spTgt spid="9219">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9219">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9219">
                                            <p:txEl>
                                              <p:pRg st="5" end="5"/>
                                            </p:txEl>
                                          </p:spTgt>
                                        </p:tgtEl>
                                      </p:cBhvr>
                                    </p:animEffect>
                                  </p:childTnLst>
                                </p:cTn>
                              </p:par>
                            </p:childTnLst>
                          </p:cTn>
                        </p:par>
                        <p:par>
                          <p:cTn id="32" fill="hold" nodeType="afterGroup">
                            <p:stCondLst>
                              <p:cond delay="3500"/>
                            </p:stCondLst>
                            <p:childTnLst>
                              <p:par>
                                <p:cTn id="33" presetID="53" presetClass="entr" presetSubtype="0" fill="hold" nodeType="afterEffect">
                                  <p:stCondLst>
                                    <p:cond delay="0"/>
                                  </p:stCondLst>
                                  <p:childTnLst>
                                    <p:set>
                                      <p:cBhvr>
                                        <p:cTn id="34" dur="1" fill="hold">
                                          <p:stCondLst>
                                            <p:cond delay="0"/>
                                          </p:stCondLst>
                                        </p:cTn>
                                        <p:tgtEl>
                                          <p:spTgt spid="9219">
                                            <p:txEl>
                                              <p:pRg st="5" end="5"/>
                                            </p:txEl>
                                          </p:spTgt>
                                        </p:tgtEl>
                                        <p:attrNameLst>
                                          <p:attrName>style.visibility</p:attrName>
                                        </p:attrNameLst>
                                      </p:cBhvr>
                                      <p:to>
                                        <p:strVal val="visible"/>
                                      </p:to>
                                    </p:set>
                                    <p:anim calcmode="lin" valueType="num">
                                      <p:cBhvr>
                                        <p:cTn id="35" dur="500" fill="hold"/>
                                        <p:tgtEl>
                                          <p:spTgt spid="9219">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9219">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9219">
                                            <p:txEl>
                                              <p:pRg st="5" end="5"/>
                                            </p:txEl>
                                          </p:spTgt>
                                        </p:tgtEl>
                                      </p:cBhvr>
                                    </p:animEffect>
                                  </p:childTnLst>
                                </p:cTn>
                              </p:par>
                            </p:childTnLst>
                          </p:cTn>
                        </p:par>
                        <p:par>
                          <p:cTn id="38" fill="hold" nodeType="afterGroup">
                            <p:stCondLst>
                              <p:cond delay="4000"/>
                            </p:stCondLst>
                            <p:childTnLst>
                              <p:par>
                                <p:cTn id="39" presetID="53" presetClass="entr" presetSubtype="0" fill="hold" nodeType="afterEffect">
                                  <p:stCondLst>
                                    <p:cond delay="0"/>
                                  </p:stCondLst>
                                  <p:childTnLst>
                                    <p:set>
                                      <p:cBhvr>
                                        <p:cTn id="40" dur="1" fill="hold">
                                          <p:stCondLst>
                                            <p:cond delay="0"/>
                                          </p:stCondLst>
                                        </p:cTn>
                                        <p:tgtEl>
                                          <p:spTgt spid="9219">
                                            <p:txEl>
                                              <p:pRg st="6" end="6"/>
                                            </p:txEl>
                                          </p:spTgt>
                                        </p:tgtEl>
                                        <p:attrNameLst>
                                          <p:attrName>style.visibility</p:attrName>
                                        </p:attrNameLst>
                                      </p:cBhvr>
                                      <p:to>
                                        <p:strVal val="visible"/>
                                      </p:to>
                                    </p:set>
                                    <p:anim calcmode="lin" valueType="num">
                                      <p:cBhvr>
                                        <p:cTn id="41" dur="500" fill="hold"/>
                                        <p:tgtEl>
                                          <p:spTgt spid="9219">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9219">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92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868362"/>
          </a:xfrm>
        </p:spPr>
        <p:txBody>
          <a:bodyPr/>
          <a:lstStyle/>
          <a:p>
            <a:pPr algn="l" eaLnBrk="1" hangingPunct="1"/>
            <a:r>
              <a:rPr lang="en-US" sz="3200" u="sng">
                <a:solidFill>
                  <a:srgbClr val="FFFF00"/>
                </a:solidFill>
              </a:rPr>
              <a:t>II.SMOOTH BORED WEAPONS (shotgun)</a:t>
            </a:r>
          </a:p>
        </p:txBody>
      </p:sp>
      <p:sp>
        <p:nvSpPr>
          <p:cNvPr id="9219" name="Rectangle 3"/>
          <p:cNvSpPr>
            <a:spLocks noGrp="1" noChangeArrowheads="1"/>
          </p:cNvSpPr>
          <p:nvPr>
            <p:ph type="body" idx="1"/>
          </p:nvPr>
        </p:nvSpPr>
        <p:spPr>
          <a:xfrm>
            <a:off x="457200" y="1143000"/>
            <a:ext cx="8229600" cy="4983163"/>
          </a:xfrm>
        </p:spPr>
        <p:txBody>
          <a:bodyPr/>
          <a:lstStyle/>
          <a:p>
            <a:pPr eaLnBrk="1" hangingPunct="1">
              <a:lnSpc>
                <a:spcPct val="80000"/>
              </a:lnSpc>
            </a:pPr>
            <a:r>
              <a:rPr lang="en-US" sz="2800"/>
              <a:t>Single barrel</a:t>
            </a:r>
          </a:p>
          <a:p>
            <a:pPr eaLnBrk="1" hangingPunct="1">
              <a:lnSpc>
                <a:spcPct val="80000"/>
              </a:lnSpc>
            </a:pPr>
            <a:r>
              <a:rPr lang="en-US" sz="2800"/>
              <a:t>Double barrel</a:t>
            </a:r>
            <a:r>
              <a:rPr lang="en-US" sz="2400" b="1"/>
              <a:t>                                                         </a:t>
            </a:r>
          </a:p>
          <a:p>
            <a:pPr eaLnBrk="1" hangingPunct="1">
              <a:lnSpc>
                <a:spcPct val="80000"/>
              </a:lnSpc>
              <a:buFontTx/>
              <a:buNone/>
            </a:pPr>
            <a:r>
              <a:rPr lang="en-US" sz="2800"/>
              <a:t>                                                  </a:t>
            </a:r>
          </a:p>
          <a:p>
            <a:pPr eaLnBrk="1" hangingPunct="1">
              <a:lnSpc>
                <a:spcPct val="80000"/>
              </a:lnSpc>
              <a:buFontTx/>
              <a:buNone/>
            </a:pPr>
            <a:r>
              <a:rPr lang="en-US" sz="2800"/>
              <a:t>                                                   </a:t>
            </a:r>
            <a:r>
              <a:rPr lang="en-US" sz="2800">
                <a:solidFill>
                  <a:schemeClr val="tx2"/>
                </a:solidFill>
              </a:rPr>
              <a:t>Over-bolt Action</a:t>
            </a:r>
            <a:r>
              <a:rPr lang="en-US" sz="2800">
                <a:solidFill>
                  <a:srgbClr val="66FF33"/>
                </a:solidFill>
              </a:rPr>
              <a:t> </a:t>
            </a:r>
          </a:p>
          <a:p>
            <a:pPr eaLnBrk="1" hangingPunct="1">
              <a:lnSpc>
                <a:spcPct val="80000"/>
              </a:lnSpc>
            </a:pPr>
            <a:endParaRPr lang="en-US" sz="2800">
              <a:solidFill>
                <a:srgbClr val="66FF33"/>
              </a:solidFill>
            </a:endParaRPr>
          </a:p>
          <a:p>
            <a:pPr eaLnBrk="1" hangingPunct="1">
              <a:lnSpc>
                <a:spcPct val="80000"/>
              </a:lnSpc>
              <a:buFontTx/>
              <a:buNone/>
            </a:pPr>
            <a:r>
              <a:rPr lang="en-US" sz="2800">
                <a:solidFill>
                  <a:srgbClr val="FFCC66"/>
                </a:solidFill>
              </a:rPr>
              <a:t>According to firing action</a:t>
            </a:r>
            <a:r>
              <a:rPr lang="en-US" sz="2800"/>
              <a:t>            </a:t>
            </a:r>
            <a:r>
              <a:rPr lang="en-US" sz="2800">
                <a:solidFill>
                  <a:srgbClr val="66FF33"/>
                </a:solidFill>
              </a:rPr>
              <a:t>Under-bolt Action</a:t>
            </a:r>
          </a:p>
          <a:p>
            <a:pPr eaLnBrk="1" hangingPunct="1">
              <a:lnSpc>
                <a:spcPct val="80000"/>
              </a:lnSpc>
              <a:buFontTx/>
              <a:buNone/>
            </a:pPr>
            <a:endParaRPr lang="en-US" sz="2800">
              <a:solidFill>
                <a:srgbClr val="66FF33"/>
              </a:solidFill>
            </a:endParaRPr>
          </a:p>
          <a:p>
            <a:pPr eaLnBrk="1" hangingPunct="1">
              <a:lnSpc>
                <a:spcPct val="80000"/>
              </a:lnSpc>
            </a:pPr>
            <a:r>
              <a:rPr lang="en-US" sz="2800"/>
              <a:t>                                                   </a:t>
            </a:r>
            <a:r>
              <a:rPr lang="en-US" sz="2800">
                <a:solidFill>
                  <a:srgbClr val="FFFF00"/>
                </a:solidFill>
              </a:rPr>
              <a:t>Lever –Action</a:t>
            </a:r>
          </a:p>
          <a:p>
            <a:pPr eaLnBrk="1" hangingPunct="1">
              <a:lnSpc>
                <a:spcPct val="80000"/>
              </a:lnSpc>
            </a:pPr>
            <a:endParaRPr lang="en-US" sz="2800">
              <a:solidFill>
                <a:srgbClr val="FFFF00"/>
              </a:solidFill>
            </a:endParaRPr>
          </a:p>
          <a:p>
            <a:pPr eaLnBrk="1" hangingPunct="1">
              <a:lnSpc>
                <a:spcPct val="80000"/>
              </a:lnSpc>
              <a:buFontTx/>
              <a:buNone/>
            </a:pPr>
            <a:r>
              <a:rPr lang="en-US" sz="2800">
                <a:solidFill>
                  <a:srgbClr val="FFFF00"/>
                </a:solidFill>
              </a:rPr>
              <a:t>                                                   Pump Action or</a:t>
            </a:r>
          </a:p>
          <a:p>
            <a:pPr eaLnBrk="1" hangingPunct="1">
              <a:lnSpc>
                <a:spcPct val="80000"/>
              </a:lnSpc>
              <a:buFontTx/>
              <a:buNone/>
            </a:pPr>
            <a:r>
              <a:rPr lang="en-US" sz="2800">
                <a:solidFill>
                  <a:srgbClr val="FFFF00"/>
                </a:solidFill>
              </a:rPr>
              <a:t>                                                  Autoloading</a:t>
            </a:r>
            <a:r>
              <a:rPr lang="en-US" sz="2400" b="1">
                <a:solidFill>
                  <a:srgbClr val="FFFF00"/>
                </a:solidFill>
              </a:rPr>
              <a:t> Model</a:t>
            </a:r>
          </a:p>
          <a:p>
            <a:pPr eaLnBrk="1" hangingPunct="1">
              <a:lnSpc>
                <a:spcPct val="80000"/>
              </a:lnSpc>
            </a:pPr>
            <a:endParaRPr lang="en-US" sz="2400" b="1">
              <a:solidFill>
                <a:srgbClr val="FFFF00"/>
              </a:solidFill>
            </a:endParaRPr>
          </a:p>
          <a:p>
            <a:pPr eaLnBrk="1" hangingPunct="1">
              <a:lnSpc>
                <a:spcPct val="80000"/>
              </a:lnSpc>
            </a:pPr>
            <a:endParaRPr lang="en-US" sz="2400" b="1">
              <a:solidFill>
                <a:srgbClr val="FFFF00"/>
              </a:solidFill>
            </a:endParaRPr>
          </a:p>
          <a:p>
            <a:pPr eaLnBrk="1" hangingPunct="1">
              <a:lnSpc>
                <a:spcPct val="80000"/>
              </a:lnSpc>
            </a:pPr>
            <a:endParaRPr lang="en-US" sz="2400"/>
          </a:p>
          <a:p>
            <a:pPr eaLnBrk="1" hangingPunct="1">
              <a:lnSpc>
                <a:spcPct val="80000"/>
              </a:lnSpc>
            </a:pPr>
            <a:endParaRPr lang="en-US" sz="2400"/>
          </a:p>
        </p:txBody>
      </p:sp>
      <p:sp>
        <p:nvSpPr>
          <p:cNvPr id="9220" name="AutoShape 9"/>
          <p:cNvSpPr>
            <a:spLocks noChangeArrowheads="1"/>
          </p:cNvSpPr>
          <p:nvPr/>
        </p:nvSpPr>
        <p:spPr bwMode="auto">
          <a:xfrm rot="-2135490">
            <a:off x="4572000" y="2895600"/>
            <a:ext cx="1066800" cy="381000"/>
          </a:xfrm>
          <a:prstGeom prst="rightArrow">
            <a:avLst>
              <a:gd name="adj1" fmla="val 50000"/>
              <a:gd name="adj2" fmla="val 70000"/>
            </a:avLst>
          </a:prstGeom>
          <a:solidFill>
            <a:srgbClr val="FFFF00"/>
          </a:solidFill>
          <a:ln w="9525">
            <a:solidFill>
              <a:srgbClr val="FFFF00"/>
            </a:solidFill>
            <a:miter lim="800000"/>
            <a:headEnd/>
            <a:tailEnd/>
          </a:ln>
        </p:spPr>
        <p:txBody>
          <a:bodyPr wrap="none" anchor="ctr"/>
          <a:lstStyle/>
          <a:p>
            <a:pPr algn="ctr"/>
            <a:endParaRPr lang="en-US" sz="1800"/>
          </a:p>
        </p:txBody>
      </p:sp>
      <p:cxnSp>
        <p:nvCxnSpPr>
          <p:cNvPr id="9221" name="AutoShape 12"/>
          <p:cNvCxnSpPr>
            <a:cxnSpLocks noChangeShapeType="1"/>
            <a:stCxn id="9219" idx="0"/>
            <a:endCxn id="9219" idx="0"/>
          </p:cNvCxnSpPr>
          <p:nvPr/>
        </p:nvCxnSpPr>
        <p:spPr bwMode="auto">
          <a:xfrm>
            <a:off x="4572000" y="1143000"/>
            <a:ext cx="0" cy="0"/>
          </a:xfrm>
          <a:prstGeom prst="straightConnector1">
            <a:avLst/>
          </a:prstGeom>
          <a:noFill/>
          <a:ln w="9525">
            <a:solidFill>
              <a:schemeClr val="tx1"/>
            </a:solidFill>
            <a:round/>
            <a:headEnd/>
            <a:tailEnd type="triangle" w="med" len="med"/>
          </a:ln>
        </p:spPr>
      </p:cxnSp>
      <p:sp>
        <p:nvSpPr>
          <p:cNvPr id="9222" name="AutoShape 14"/>
          <p:cNvSpPr>
            <a:spLocks noChangeArrowheads="1"/>
          </p:cNvSpPr>
          <p:nvPr/>
        </p:nvSpPr>
        <p:spPr bwMode="auto">
          <a:xfrm>
            <a:off x="4495800" y="3276600"/>
            <a:ext cx="990600" cy="457200"/>
          </a:xfrm>
          <a:prstGeom prst="rightArrow">
            <a:avLst>
              <a:gd name="adj1" fmla="val 50000"/>
              <a:gd name="adj2" fmla="val 54167"/>
            </a:avLst>
          </a:prstGeom>
          <a:solidFill>
            <a:srgbClr val="FFFF00"/>
          </a:solidFill>
          <a:ln w="9525">
            <a:solidFill>
              <a:srgbClr val="FFFF00"/>
            </a:solidFill>
            <a:miter lim="800000"/>
            <a:headEnd/>
            <a:tailEnd/>
          </a:ln>
        </p:spPr>
        <p:txBody>
          <a:bodyPr wrap="none" anchor="ctr"/>
          <a:lstStyle/>
          <a:p>
            <a:endParaRPr lang="en-US"/>
          </a:p>
        </p:txBody>
      </p:sp>
      <p:sp>
        <p:nvSpPr>
          <p:cNvPr id="9223" name="AutoShape 15"/>
          <p:cNvSpPr>
            <a:spLocks noChangeArrowheads="1"/>
          </p:cNvSpPr>
          <p:nvPr/>
        </p:nvSpPr>
        <p:spPr bwMode="auto">
          <a:xfrm rot="2299492">
            <a:off x="4495800" y="3581400"/>
            <a:ext cx="1066800" cy="533400"/>
          </a:xfrm>
          <a:prstGeom prst="rightArrow">
            <a:avLst>
              <a:gd name="adj1" fmla="val 50000"/>
              <a:gd name="adj2" fmla="val 50000"/>
            </a:avLst>
          </a:prstGeom>
          <a:solidFill>
            <a:srgbClr val="FFFF00"/>
          </a:solidFill>
          <a:ln w="9525">
            <a:solidFill>
              <a:srgbClr val="FFFF00"/>
            </a:solidFill>
            <a:miter lim="800000"/>
            <a:headEnd/>
            <a:tailEnd/>
          </a:ln>
        </p:spPr>
        <p:txBody>
          <a:bodyPr wrap="none" anchor="ctr"/>
          <a:lstStyle/>
          <a:p>
            <a:endParaRPr lang="en-US"/>
          </a:p>
        </p:txBody>
      </p:sp>
      <p:sp>
        <p:nvSpPr>
          <p:cNvPr id="9224" name="AutoShape 16"/>
          <p:cNvSpPr>
            <a:spLocks noChangeArrowheads="1"/>
          </p:cNvSpPr>
          <p:nvPr/>
        </p:nvSpPr>
        <p:spPr bwMode="auto">
          <a:xfrm rot="3370865">
            <a:off x="4287838" y="4011612"/>
            <a:ext cx="1227138" cy="296863"/>
          </a:xfrm>
          <a:prstGeom prst="rightArrow">
            <a:avLst>
              <a:gd name="adj1" fmla="val 50000"/>
              <a:gd name="adj2" fmla="val 103342"/>
            </a:avLst>
          </a:prstGeom>
          <a:solidFill>
            <a:srgbClr val="FFFF00"/>
          </a:solidFill>
          <a:ln w="9525">
            <a:solidFill>
              <a:srgbClr val="FFFF00"/>
            </a:solidFill>
            <a:miter lim="800000"/>
            <a:headEnd/>
            <a:tailEnd/>
          </a:ln>
        </p:spPr>
        <p:txBody>
          <a:bodyPr wrap="none" anchor="ct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endParaRPr lang="en-US" sz="4000" u="sng">
              <a:solidFill>
                <a:srgbClr val="66FF33"/>
              </a:solidFill>
            </a:endParaRPr>
          </a:p>
        </p:txBody>
      </p:sp>
      <p:pic>
        <p:nvPicPr>
          <p:cNvPr id="10243" name="Picture 4" descr="revolver"/>
          <p:cNvPicPr>
            <a:picLocks noGrp="1" noChangeAspect="1" noChangeArrowheads="1"/>
          </p:cNvPicPr>
          <p:nvPr>
            <p:ph idx="1"/>
          </p:nvPr>
        </p:nvPicPr>
        <p:blipFill>
          <a:blip r:embed="rId2"/>
          <a:srcRect/>
          <a:stretch>
            <a:fillRect/>
          </a:stretch>
        </p:blipFill>
        <p:spPr>
          <a:xfrm>
            <a:off x="0" y="476250"/>
            <a:ext cx="9144000" cy="6381750"/>
          </a:xfrm>
          <a:solidFill>
            <a:schemeClr val="bg1"/>
          </a:solidFill>
        </p:spPr>
      </p:pic>
      <p:sp>
        <p:nvSpPr>
          <p:cNvPr id="10244" name="Rectangle 7"/>
          <p:cNvSpPr>
            <a:spLocks noChangeArrowheads="1"/>
          </p:cNvSpPr>
          <p:nvPr/>
        </p:nvSpPr>
        <p:spPr bwMode="auto">
          <a:xfrm>
            <a:off x="0" y="0"/>
            <a:ext cx="9144000" cy="609600"/>
          </a:xfrm>
          <a:prstGeom prst="rect">
            <a:avLst/>
          </a:prstGeom>
          <a:solidFill>
            <a:schemeClr val="bg1"/>
          </a:solidFill>
          <a:ln w="9525">
            <a:solidFill>
              <a:schemeClr val="tx1"/>
            </a:solidFill>
            <a:miter lim="800000"/>
            <a:headEnd/>
            <a:tailEnd/>
          </a:ln>
        </p:spPr>
        <p:txBody>
          <a:bodyPr wrap="none" anchor="ctr"/>
          <a:lstStyle/>
          <a:p>
            <a:pPr algn="ctr"/>
            <a:r>
              <a:rPr lang="en-US" sz="3200" u="sng">
                <a:solidFill>
                  <a:srgbClr val="6600CC"/>
                </a:solidFill>
              </a:rPr>
              <a:t>PARTS OF A FIREARM</a:t>
            </a:r>
          </a:p>
        </p:txBody>
      </p:sp>
      <p:sp>
        <p:nvSpPr>
          <p:cNvPr id="10245" name="Rectangle 8"/>
          <p:cNvSpPr>
            <a:spLocks noChangeArrowheads="1"/>
          </p:cNvSpPr>
          <p:nvPr/>
        </p:nvSpPr>
        <p:spPr bwMode="auto">
          <a:xfrm>
            <a:off x="5867400" y="762000"/>
            <a:ext cx="2362200" cy="609600"/>
          </a:xfrm>
          <a:prstGeom prst="rect">
            <a:avLst/>
          </a:prstGeom>
          <a:solidFill>
            <a:schemeClr val="bg1"/>
          </a:solidFill>
          <a:ln w="9525">
            <a:solidFill>
              <a:schemeClr val="bg1"/>
            </a:solidFill>
            <a:miter lim="800000"/>
            <a:headEnd/>
            <a:tailEnd/>
          </a:ln>
        </p:spPr>
        <p:txBody>
          <a:bodyPr wrap="none" anchor="ctr"/>
          <a:lstStyle/>
          <a:p>
            <a:pPr algn="ctr"/>
            <a:r>
              <a:rPr lang="en-US" sz="2800">
                <a:solidFill>
                  <a:srgbClr val="3333CC"/>
                </a:solidFill>
              </a:rPr>
              <a:t>REAR SIGHT</a:t>
            </a:r>
          </a:p>
        </p:txBody>
      </p:sp>
      <p:sp>
        <p:nvSpPr>
          <p:cNvPr id="10246" name="Line 10"/>
          <p:cNvSpPr>
            <a:spLocks noChangeShapeType="1"/>
          </p:cNvSpPr>
          <p:nvPr/>
        </p:nvSpPr>
        <p:spPr bwMode="auto">
          <a:xfrm flipV="1">
            <a:off x="5638800" y="1219200"/>
            <a:ext cx="533400" cy="228600"/>
          </a:xfrm>
          <a:prstGeom prst="line">
            <a:avLst/>
          </a:prstGeom>
          <a:noFill/>
          <a:ln w="9525">
            <a:solidFill>
              <a:srgbClr val="3333CC"/>
            </a:solidFill>
            <a:round/>
            <a:headEnd/>
            <a:tailEnd type="triangle" w="med" len="med"/>
          </a:ln>
        </p:spPr>
        <p:txBody>
          <a:bodyPr/>
          <a:lstStyle/>
          <a:p>
            <a:endParaRPr lang="en-US"/>
          </a:p>
        </p:txBody>
      </p:sp>
      <p:sp>
        <p:nvSpPr>
          <p:cNvPr id="10247" name="Text Box 14"/>
          <p:cNvSpPr txBox="1">
            <a:spLocks noChangeArrowheads="1"/>
          </p:cNvSpPr>
          <p:nvPr/>
        </p:nvSpPr>
        <p:spPr bwMode="auto">
          <a:xfrm>
            <a:off x="304800" y="0"/>
            <a:ext cx="1828800" cy="519113"/>
          </a:xfrm>
          <a:prstGeom prst="rect">
            <a:avLst/>
          </a:prstGeom>
          <a:solidFill>
            <a:schemeClr val="bg1"/>
          </a:solidFill>
          <a:ln w="9525">
            <a:noFill/>
            <a:miter lim="800000"/>
            <a:headEnd/>
            <a:tailEnd/>
          </a:ln>
        </p:spPr>
        <p:txBody>
          <a:bodyPr>
            <a:spAutoFit/>
          </a:bodyPr>
          <a:lstStyle/>
          <a:p>
            <a:r>
              <a:rPr lang="en-US" sz="2800">
                <a:solidFill>
                  <a:srgbClr val="3333CC"/>
                </a:solidFill>
              </a:rPr>
              <a:t>SIGHT</a:t>
            </a:r>
          </a:p>
        </p:txBody>
      </p:sp>
      <p:sp>
        <p:nvSpPr>
          <p:cNvPr id="10248" name="Rectangle 15"/>
          <p:cNvSpPr>
            <a:spLocks noChangeArrowheads="1"/>
          </p:cNvSpPr>
          <p:nvPr/>
        </p:nvSpPr>
        <p:spPr bwMode="auto">
          <a:xfrm>
            <a:off x="685800" y="838200"/>
            <a:ext cx="2209800" cy="457200"/>
          </a:xfrm>
          <a:prstGeom prst="rect">
            <a:avLst/>
          </a:prstGeom>
          <a:solidFill>
            <a:schemeClr val="bg1"/>
          </a:solidFill>
          <a:ln w="9525">
            <a:solidFill>
              <a:schemeClr val="bg1"/>
            </a:solidFill>
            <a:miter lim="800000"/>
            <a:headEnd/>
            <a:tailEnd/>
          </a:ln>
        </p:spPr>
        <p:txBody>
          <a:bodyPr wrap="none" anchor="ctr"/>
          <a:lstStyle/>
          <a:p>
            <a:endParaRPr lang="en-US"/>
          </a:p>
        </p:txBody>
      </p:sp>
      <p:sp>
        <p:nvSpPr>
          <p:cNvPr id="10249" name="Line 16"/>
          <p:cNvSpPr>
            <a:spLocks noChangeShapeType="1"/>
          </p:cNvSpPr>
          <p:nvPr/>
        </p:nvSpPr>
        <p:spPr bwMode="auto">
          <a:xfrm flipH="1" flipV="1">
            <a:off x="990600" y="533400"/>
            <a:ext cx="457200" cy="914400"/>
          </a:xfrm>
          <a:prstGeom prst="line">
            <a:avLst/>
          </a:prstGeom>
          <a:noFill/>
          <a:ln w="9525">
            <a:solidFill>
              <a:srgbClr val="3333CC"/>
            </a:solidFill>
            <a:round/>
            <a:headEnd/>
            <a:tailEnd type="triangle" w="med" len="med"/>
          </a:ln>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539</TotalTime>
  <Words>1966</Words>
  <Application>Microsoft Office PowerPoint</Application>
  <PresentationFormat>On-screen Show (4:3)</PresentationFormat>
  <Paragraphs>194</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Arial Black</vt:lpstr>
      <vt:lpstr>Franklin Gothic Medium</vt:lpstr>
      <vt:lpstr>Times New Roman</vt:lpstr>
      <vt:lpstr>Wingdings</vt:lpstr>
      <vt:lpstr>Default Design</vt:lpstr>
      <vt:lpstr>FORENSIC  BALLISTICS</vt:lpstr>
      <vt:lpstr>FORENSIC BALLISTICS</vt:lpstr>
      <vt:lpstr>PowerPoint Presentation</vt:lpstr>
      <vt:lpstr>PowerPoint Presentation</vt:lpstr>
      <vt:lpstr>PowerPoint Presentation</vt:lpstr>
      <vt:lpstr>CLASSIFICATION</vt:lpstr>
      <vt:lpstr>Rifled Weapons</vt:lpstr>
      <vt:lpstr>II.SMOOTH BORED WEAPONS (shotgun)</vt:lpstr>
      <vt:lpstr>PowerPoint Presentation</vt:lpstr>
      <vt:lpstr>PowerPoint Presentation</vt:lpstr>
      <vt:lpstr>PowerPoint Presentation</vt:lpstr>
      <vt:lpstr>SHOTGUN</vt:lpstr>
      <vt:lpstr>PowerPoint Presentation</vt:lpstr>
      <vt:lpstr>MUSKET</vt:lpstr>
      <vt:lpstr>PowerPoint Presentation</vt:lpstr>
      <vt:lpstr>PowerPoint Presentation</vt:lpstr>
      <vt:lpstr>PARADOX GUNS</vt:lpstr>
      <vt:lpstr>PowerPoint Presentation</vt:lpstr>
      <vt:lpstr>PowerPoint Presentation</vt:lpstr>
      <vt:lpstr>PowerPoint Presentation</vt:lpstr>
      <vt:lpstr>Machineguns"</vt:lpstr>
      <vt:lpstr>PowerPoint Presentation</vt:lpstr>
      <vt:lpstr>  </vt:lpstr>
      <vt:lpstr>PowerPoint Presentation</vt:lpstr>
      <vt:lpstr>PowerPoint Presentation</vt:lpstr>
      <vt:lpstr>PowerPoint Presentation</vt:lpstr>
      <vt:lpstr>Cartridge</vt:lpstr>
      <vt:lpstr> </vt:lpstr>
      <vt:lpstr>PowerPoint Presentation</vt:lpstr>
      <vt:lpstr>PowerPoint Presentation</vt:lpstr>
      <vt:lpstr>     </vt:lpstr>
      <vt:lpstr>PowerPoint Presentation</vt:lpstr>
      <vt:lpstr>PowerPoint Presentation</vt:lpstr>
      <vt:lpstr>PowerPoint Presentation</vt:lpstr>
      <vt:lpstr>PowerPoint Presentation</vt:lpstr>
      <vt:lpstr>Bullets:</vt:lpstr>
      <vt:lpstr>Incendiary: These bullets are made with an explosive or flammable mixture in the tip which is designed to ignite on contact with a target.  The intent is to ignite fuel in the target area and add to the destructive power of the bullet itself. </vt:lpstr>
      <vt:lpstr>PowerPoint Presentation</vt:lpstr>
      <vt:lpstr>PowerPoint Presentation</vt:lpstr>
      <vt:lpstr>"Handgun"</vt:lpstr>
      <vt:lpstr>BALLISTICS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BALLISTICS</dc:title>
  <dc:creator>Doctor</dc:creator>
  <cp:lastModifiedBy>salini C</cp:lastModifiedBy>
  <cp:revision>40</cp:revision>
  <dcterms:created xsi:type="dcterms:W3CDTF">2006-07-27T14:27:29Z</dcterms:created>
  <dcterms:modified xsi:type="dcterms:W3CDTF">2021-01-27T07:31:01Z</dcterms:modified>
</cp:coreProperties>
</file>